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  <p:sldMasterId id="2147484008" r:id="rId2"/>
    <p:sldMasterId id="2147484020" r:id="rId3"/>
    <p:sldMasterId id="2147484032" r:id="rId4"/>
    <p:sldMasterId id="2147484044" r:id="rId5"/>
    <p:sldMasterId id="2147484056" r:id="rId6"/>
    <p:sldMasterId id="2147484068" r:id="rId7"/>
  </p:sldMasterIdLst>
  <p:handoutMasterIdLst>
    <p:handoutMasterId r:id="rId32"/>
  </p:handoutMasterIdLst>
  <p:sldIdLst>
    <p:sldId id="256" r:id="rId8"/>
    <p:sldId id="278" r:id="rId9"/>
    <p:sldId id="279" r:id="rId10"/>
    <p:sldId id="258" r:id="rId11"/>
    <p:sldId id="262" r:id="rId12"/>
    <p:sldId id="289" r:id="rId13"/>
    <p:sldId id="259" r:id="rId14"/>
    <p:sldId id="260" r:id="rId15"/>
    <p:sldId id="272" r:id="rId16"/>
    <p:sldId id="273" r:id="rId17"/>
    <p:sldId id="281" r:id="rId18"/>
    <p:sldId id="282" r:id="rId19"/>
    <p:sldId id="280" r:id="rId20"/>
    <p:sldId id="263" r:id="rId21"/>
    <p:sldId id="274" r:id="rId22"/>
    <p:sldId id="275" r:id="rId23"/>
    <p:sldId id="276" r:id="rId24"/>
    <p:sldId id="277" r:id="rId25"/>
    <p:sldId id="270" r:id="rId26"/>
    <p:sldId id="271" r:id="rId27"/>
    <p:sldId id="283" r:id="rId28"/>
    <p:sldId id="284" r:id="rId29"/>
    <p:sldId id="285" r:id="rId30"/>
    <p:sldId id="287" r:id="rId31"/>
  </p:sldIdLst>
  <p:sldSz cx="9144000" cy="6858000" type="screen4x3"/>
  <p:notesSz cx="7102475" cy="102314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E2D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6" autoAdjust="0"/>
    <p:restoredTop sz="94958" autoAdjust="0"/>
  </p:normalViewPr>
  <p:slideViewPr>
    <p:cSldViewPr>
      <p:cViewPr>
        <p:scale>
          <a:sx n="100" d="100"/>
          <a:sy n="100" d="100"/>
        </p:scale>
        <p:origin x="-132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98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36" d="100"/>
          <a:sy n="36" d="100"/>
        </p:scale>
        <p:origin x="-2094" y="-84"/>
      </p:cViewPr>
      <p:guideLst>
        <p:guide orient="horz" pos="3223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5" tIns="49523" rIns="99045" bIns="49523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 bwMode="auto">
          <a:xfrm>
            <a:off x="4024313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5" tIns="49523" rIns="99045" bIns="49523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A1C181FE-1B29-4EB5-919C-61FFA1A81FC8}" type="datetimeFigureOut">
              <a:rPr lang="ja-JP" altLang="en-US"/>
              <a:pPr>
                <a:defRPr/>
              </a:pPr>
              <a:t>2013/8/23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 bwMode="auto">
          <a:xfrm>
            <a:off x="0" y="9717088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5" tIns="49523" rIns="99045" bIns="49523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 bwMode="auto">
          <a:xfrm>
            <a:off x="4024313" y="9717088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5" tIns="49523" rIns="99045" bIns="49523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6192154D-4329-4B09-9CBB-3DFC9E9696E3}" type="slidenum">
              <a:rPr lang="ja-JP" altLang="en-US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dirty="0" smtClean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dirty="0" smtClean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dirty="0" smtClean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dirty="0" smtClean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dirty="0" smtClean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dirty="0" smtClean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6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image" Target="../media/image11.jpeg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10.png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51"/>
          <p:cNvGrpSpPr>
            <a:grpSpLocks/>
          </p:cNvGrpSpPr>
          <p:nvPr/>
        </p:nvGrpSpPr>
        <p:grpSpPr bwMode="auto">
          <a:xfrm>
            <a:off x="0" y="6737350"/>
            <a:ext cx="9144000" cy="120650"/>
            <a:chOff x="0" y="6731877"/>
            <a:chExt cx="10688638" cy="132052"/>
          </a:xfrm>
        </p:grpSpPr>
        <p:sp>
          <p:nvSpPr>
            <p:cNvPr id="19" name="Rectangle 52"/>
            <p:cNvSpPr/>
            <p:nvPr userDrawn="1"/>
          </p:nvSpPr>
          <p:spPr>
            <a:xfrm>
              <a:off x="0" y="6731877"/>
              <a:ext cx="10688638" cy="132052"/>
            </a:xfrm>
            <a:prstGeom prst="rect">
              <a:avLst/>
            </a:prstGeom>
            <a:solidFill>
              <a:srgbClr val="E1E7F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13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 dirty="0"/>
            </a:p>
          </p:txBody>
        </p:sp>
        <p:grpSp>
          <p:nvGrpSpPr>
            <p:cNvPr id="1035" name="Group 103"/>
            <p:cNvGrpSpPr>
              <a:grpSpLocks/>
            </p:cNvGrpSpPr>
            <p:nvPr userDrawn="1"/>
          </p:nvGrpSpPr>
          <p:grpSpPr bwMode="auto">
            <a:xfrm>
              <a:off x="0" y="6731877"/>
              <a:ext cx="735013" cy="132052"/>
              <a:chOff x="0" y="6296155"/>
              <a:chExt cx="735013" cy="132052"/>
            </a:xfrm>
          </p:grpSpPr>
          <p:sp>
            <p:nvSpPr>
              <p:cNvPr id="21" name="Rectangle 54"/>
              <p:cNvSpPr/>
              <p:nvPr userDrawn="1"/>
            </p:nvSpPr>
            <p:spPr>
              <a:xfrm>
                <a:off x="612370" y="6296155"/>
                <a:ext cx="122474" cy="132052"/>
              </a:xfrm>
              <a:prstGeom prst="rect">
                <a:avLst/>
              </a:prstGeom>
              <a:solidFill>
                <a:srgbClr val="E6B6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13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dirty="0"/>
              </a:p>
            </p:txBody>
          </p:sp>
          <p:sp>
            <p:nvSpPr>
              <p:cNvPr id="46086" name="Rectangle 55"/>
              <p:cNvSpPr>
                <a:spLocks noChangeArrowheads="1"/>
              </p:cNvSpPr>
              <p:nvPr userDrawn="1"/>
            </p:nvSpPr>
            <p:spPr bwMode="auto">
              <a:xfrm>
                <a:off x="489896" y="6296155"/>
                <a:ext cx="122474" cy="132052"/>
              </a:xfrm>
              <a:prstGeom prst="rect">
                <a:avLst/>
              </a:prstGeom>
              <a:solidFill>
                <a:srgbClr val="C96953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 wrap="none" anchor="ctr"/>
              <a:lstStyle>
                <a:lvl1pPr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1pPr>
                <a:lvl2pPr marL="742950" indent="-28575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2pPr>
                <a:lvl3pPr marL="11430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3pPr>
                <a:lvl4pPr marL="16002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4pPr>
                <a:lvl5pPr marL="20574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5pPr>
                <a:lvl6pPr marL="25146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6pPr>
                <a:lvl7pPr marL="29718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7pPr>
                <a:lvl8pPr marL="34290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8pPr>
                <a:lvl9pPr marL="38862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altLang="en-US" sz="1700" dirty="0">
                  <a:solidFill>
                    <a:srgbClr val="000000"/>
                  </a:solidFill>
                  <a:latin typeface="HGP創英角ｺﾞｼｯｸUB" pitchFamily="50" charset="-128"/>
                  <a:ea typeface="HGP創英角ｺﾞｼｯｸUB" pitchFamily="50" charset="-128"/>
                </a:endParaRPr>
              </a:p>
            </p:txBody>
          </p:sp>
          <p:sp>
            <p:nvSpPr>
              <p:cNvPr id="23" name="Rectangle 56"/>
              <p:cNvSpPr/>
              <p:nvPr userDrawn="1"/>
            </p:nvSpPr>
            <p:spPr>
              <a:xfrm>
                <a:off x="367422" y="6296155"/>
                <a:ext cx="122474" cy="132052"/>
              </a:xfrm>
              <a:prstGeom prst="rect">
                <a:avLst/>
              </a:prstGeom>
              <a:solidFill>
                <a:srgbClr val="6785C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13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dirty="0"/>
              </a:p>
            </p:txBody>
          </p:sp>
          <p:sp>
            <p:nvSpPr>
              <p:cNvPr id="24" name="Rectangle 57"/>
              <p:cNvSpPr/>
              <p:nvPr userDrawn="1"/>
            </p:nvSpPr>
            <p:spPr>
              <a:xfrm>
                <a:off x="244948" y="6296155"/>
                <a:ext cx="120619" cy="132052"/>
              </a:xfrm>
              <a:prstGeom prst="rect">
                <a:avLst/>
              </a:prstGeom>
              <a:solidFill>
                <a:srgbClr val="0080B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13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dirty="0"/>
              </a:p>
            </p:txBody>
          </p:sp>
          <p:sp>
            <p:nvSpPr>
              <p:cNvPr id="46089" name="Rectangle 58"/>
              <p:cNvSpPr>
                <a:spLocks noChangeArrowheads="1"/>
              </p:cNvSpPr>
              <p:nvPr userDrawn="1"/>
            </p:nvSpPr>
            <p:spPr bwMode="auto">
              <a:xfrm>
                <a:off x="122474" y="6296155"/>
                <a:ext cx="122474" cy="132052"/>
              </a:xfrm>
              <a:prstGeom prst="rect">
                <a:avLst/>
              </a:prstGeom>
              <a:solidFill>
                <a:srgbClr val="6F7796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 wrap="none" anchor="ctr"/>
              <a:lstStyle>
                <a:lvl1pPr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1pPr>
                <a:lvl2pPr marL="742950" indent="-28575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2pPr>
                <a:lvl3pPr marL="11430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3pPr>
                <a:lvl4pPr marL="16002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4pPr>
                <a:lvl5pPr marL="20574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5pPr>
                <a:lvl6pPr marL="25146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6pPr>
                <a:lvl7pPr marL="29718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7pPr>
                <a:lvl8pPr marL="34290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8pPr>
                <a:lvl9pPr marL="38862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altLang="en-US" sz="1700" dirty="0">
                  <a:solidFill>
                    <a:srgbClr val="000000"/>
                  </a:solidFill>
                  <a:latin typeface="HGP創英角ｺﾞｼｯｸUB" pitchFamily="50" charset="-128"/>
                  <a:ea typeface="HGP創英角ｺﾞｼｯｸUB" pitchFamily="50" charset="-128"/>
                </a:endParaRPr>
              </a:p>
            </p:txBody>
          </p:sp>
          <p:sp>
            <p:nvSpPr>
              <p:cNvPr id="46090" name="Rectangle 59"/>
              <p:cNvSpPr>
                <a:spLocks noChangeArrowheads="1"/>
              </p:cNvSpPr>
              <p:nvPr userDrawn="1"/>
            </p:nvSpPr>
            <p:spPr bwMode="auto">
              <a:xfrm>
                <a:off x="0" y="6296155"/>
                <a:ext cx="122474" cy="132052"/>
              </a:xfrm>
              <a:prstGeom prst="rect">
                <a:avLst/>
              </a:prstGeom>
              <a:solidFill>
                <a:srgbClr val="3F4973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 wrap="none" anchor="ctr"/>
              <a:lstStyle>
                <a:lvl1pPr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1pPr>
                <a:lvl2pPr marL="742950" indent="-28575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2pPr>
                <a:lvl3pPr marL="11430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3pPr>
                <a:lvl4pPr marL="16002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4pPr>
                <a:lvl5pPr marL="20574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5pPr>
                <a:lvl6pPr marL="25146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6pPr>
                <a:lvl7pPr marL="29718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7pPr>
                <a:lvl8pPr marL="34290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8pPr>
                <a:lvl9pPr marL="38862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altLang="en-US" sz="1700" dirty="0">
                  <a:solidFill>
                    <a:srgbClr val="000000"/>
                  </a:solidFill>
                  <a:latin typeface="HGP創英角ｺﾞｼｯｸUB" pitchFamily="50" charset="-128"/>
                  <a:ea typeface="HGP創英角ｺﾞｼｯｸUB" pitchFamily="50" charset="-128"/>
                </a:endParaRPr>
              </a:p>
            </p:txBody>
          </p:sp>
        </p:grpSp>
      </p:grpSp>
      <p:sp>
        <p:nvSpPr>
          <p:cNvPr id="27" name="Rectangle 20"/>
          <p:cNvSpPr/>
          <p:nvPr/>
        </p:nvSpPr>
        <p:spPr>
          <a:xfrm>
            <a:off x="0" y="0"/>
            <a:ext cx="7735888" cy="663575"/>
          </a:xfrm>
          <a:prstGeom prst="rect">
            <a:avLst/>
          </a:prstGeom>
          <a:solidFill>
            <a:srgbClr val="E1E7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4024" tIns="42012" rIns="84024" bIns="42012" anchor="ctr">
            <a:normAutofit/>
          </a:bodyPr>
          <a:lstStyle/>
          <a:p>
            <a:pPr algn="ctr" defTabSz="45713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pic>
        <p:nvPicPr>
          <p:cNvPr id="1028" name="Picture 23" descr="NTT_Title_Slide_w_Image.jp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62547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Rectangle 40"/>
          <p:cNvSpPr/>
          <p:nvPr/>
        </p:nvSpPr>
        <p:spPr>
          <a:xfrm>
            <a:off x="7735888" y="0"/>
            <a:ext cx="1408112" cy="663575"/>
          </a:xfrm>
          <a:prstGeom prst="rect">
            <a:avLst/>
          </a:prstGeom>
          <a:solidFill>
            <a:srgbClr val="E1E7F3">
              <a:alpha val="5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4024" tIns="42012" rIns="84024" bIns="42012" anchor="ctr"/>
          <a:lstStyle/>
          <a:p>
            <a:pPr algn="ctr" defTabSz="45713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30" name="TextBox 36"/>
          <p:cNvSpPr txBox="1">
            <a:spLocks noChangeArrowheads="1"/>
          </p:cNvSpPr>
          <p:nvPr/>
        </p:nvSpPr>
        <p:spPr bwMode="auto">
          <a:xfrm>
            <a:off x="8820150" y="6735763"/>
            <a:ext cx="3238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84024" tIns="0" rIns="84024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defTabSz="4556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8127827B-CE61-4665-A584-0E94915AE53D}" type="slidenum">
              <a:rPr kumimoji="0" lang="en-US" altLang="ja-JP" sz="800" smtClean="0"/>
              <a:pPr defTabSz="45561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&lt;#&gt;</a:t>
            </a:fld>
            <a:endParaRPr kumimoji="0" lang="en-US" altLang="ja-JP" sz="800" dirty="0" smtClean="0"/>
          </a:p>
        </p:txBody>
      </p:sp>
      <p:pic>
        <p:nvPicPr>
          <p:cNvPr id="1031" name="図 18" descr="コーポレートロゴタイプ和文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777163" y="228600"/>
            <a:ext cx="1236662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TextBox 61"/>
          <p:cNvSpPr txBox="1">
            <a:spLocks noChangeArrowheads="1"/>
          </p:cNvSpPr>
          <p:nvPr/>
        </p:nvSpPr>
        <p:spPr bwMode="auto">
          <a:xfrm>
            <a:off x="647700" y="6735763"/>
            <a:ext cx="3552825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84024" tIns="0" rIns="84024" bIns="0">
            <a:spAutoFit/>
          </a:bodyPr>
          <a:lstStyle>
            <a:lvl1pPr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1pPr>
            <a:lvl2pPr marL="742950" indent="-28575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2pPr>
            <a:lvl3pPr marL="11430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3pPr>
            <a:lvl4pPr marL="16002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4pPr>
            <a:lvl5pPr marL="20574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5pPr>
            <a:lvl6pPr marL="25146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6pPr>
            <a:lvl7pPr marL="29718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7pPr>
            <a:lvl8pPr marL="34290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8pPr>
            <a:lvl9pPr marL="38862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900" dirty="0">
                <a:latin typeface="Arial" charset="0"/>
                <a:ea typeface="ＭＳ Ｐゴシック" charset="-128"/>
              </a:rPr>
              <a:t>Copyright © 2013 NTT DATA SEKISUI SYSTEMS Corporation</a:t>
            </a:r>
          </a:p>
        </p:txBody>
      </p:sp>
      <p:sp>
        <p:nvSpPr>
          <p:cNvPr id="1033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25475" y="0"/>
            <a:ext cx="7040563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8048" tIns="42012" rIns="168048" bIns="420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9" r:id="rId1"/>
    <p:sldLayoutId id="2147484078" r:id="rId2"/>
    <p:sldLayoutId id="2147484077" r:id="rId3"/>
    <p:sldLayoutId id="2147484076" r:id="rId4"/>
    <p:sldLayoutId id="2147484075" r:id="rId5"/>
    <p:sldLayoutId id="2147484074" r:id="rId6"/>
    <p:sldLayoutId id="2147484073" r:id="rId7"/>
    <p:sldLayoutId id="2147484072" r:id="rId8"/>
    <p:sldLayoutId id="2147484071" r:id="rId9"/>
    <p:sldLayoutId id="2147484070" r:id="rId10"/>
    <p:sldLayoutId id="2147484069" r:id="rId11"/>
  </p:sldLayoutIdLst>
  <p:timing>
    <p:tnLst>
      <p:par>
        <p:cTn id="1" dur="indefinite" restart="never" nodeType="tmRoot"/>
      </p:par>
    </p:tnLst>
  </p:timing>
  <p:txStyles>
    <p:titleStyle>
      <a:lvl1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168275" indent="-168275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000">
          <a:solidFill>
            <a:schemeClr val="tx1"/>
          </a:solidFill>
          <a:latin typeface="+mn-lt"/>
          <a:ea typeface="+mn-ea"/>
          <a:cs typeface="+mn-cs"/>
        </a:defRPr>
      </a:lvl1pPr>
      <a:lvl2pPr marL="681038" indent="-223838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>
          <a:solidFill>
            <a:schemeClr val="tx1"/>
          </a:solidFill>
          <a:latin typeface="+mn-lt"/>
        </a:defRPr>
      </a:lvl2pPr>
      <a:lvl3pPr marL="1089025" indent="-174625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600">
          <a:solidFill>
            <a:schemeClr val="tx1"/>
          </a:solidFill>
          <a:latin typeface="+mn-lt"/>
        </a:defRPr>
      </a:lvl3pPr>
      <a:lvl4pPr marL="1543050" indent="-171450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1400">
          <a:solidFill>
            <a:schemeClr val="tx1"/>
          </a:solidFill>
          <a:latin typeface="+mn-lt"/>
        </a:defRPr>
      </a:lvl4pPr>
      <a:lvl5pPr marL="1998663" indent="-169863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5pPr>
      <a:lvl6pPr marL="24558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6pPr>
      <a:lvl7pPr marL="29130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7pPr>
      <a:lvl8pPr marL="33702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8pPr>
      <a:lvl9pPr marL="38274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9"/>
          <p:cNvSpPr/>
          <p:nvPr/>
        </p:nvSpPr>
        <p:spPr>
          <a:xfrm>
            <a:off x="2165350" y="0"/>
            <a:ext cx="6978650" cy="3367088"/>
          </a:xfrm>
          <a:prstGeom prst="rect">
            <a:avLst/>
          </a:prstGeom>
          <a:solidFill>
            <a:srgbClr val="E1E7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4024" tIns="42012" rIns="84024" bIns="42012" anchor="ctr"/>
          <a:lstStyle/>
          <a:p>
            <a:pPr algn="ctr" defTabSz="45713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pic>
        <p:nvPicPr>
          <p:cNvPr id="13315" name="Picture 42" descr="NTT_Title_Slide_w_Image.jp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3322638"/>
            <a:ext cx="21748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2" name="Rectangle 44"/>
          <p:cNvSpPr>
            <a:spLocks noChangeArrowheads="1"/>
          </p:cNvSpPr>
          <p:nvPr/>
        </p:nvSpPr>
        <p:spPr bwMode="auto">
          <a:xfrm>
            <a:off x="2166938" y="4470400"/>
            <a:ext cx="6977062" cy="1162050"/>
          </a:xfrm>
          <a:prstGeom prst="rect">
            <a:avLst/>
          </a:prstGeom>
          <a:solidFill>
            <a:srgbClr val="C2CEE6"/>
          </a:solidFill>
          <a:ln>
            <a:noFill/>
          </a:ln>
          <a:extLst>
            <a:ext uri="{91240B29-F687-4F45-9708-019B960494DF}"/>
          </a:extLst>
        </p:spPr>
        <p:txBody>
          <a:bodyPr wrap="none" lIns="84024" tIns="42012" rIns="84024" bIns="42012" anchor="ctr"/>
          <a:lstStyle>
            <a:lvl1pPr defTabSz="839788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1pPr>
            <a:lvl2pPr marL="742950" indent="-285750" defTabSz="839788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2pPr>
            <a:lvl3pPr marL="1143000" indent="-228600" defTabSz="839788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3pPr>
            <a:lvl4pPr marL="1600200" indent="-228600" defTabSz="839788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4pPr>
            <a:lvl5pPr marL="2057400" indent="-228600" defTabSz="839788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5pPr>
            <a:lvl6pPr marL="2514600" indent="-228600" defTabSz="8397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6pPr>
            <a:lvl7pPr marL="2971800" indent="-228600" defTabSz="8397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7pPr>
            <a:lvl8pPr marL="3429000" indent="-228600" defTabSz="8397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8pPr>
            <a:lvl9pPr marL="3886200" indent="-228600" defTabSz="8397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en-US" sz="1700" dirty="0">
              <a:solidFill>
                <a:srgbClr val="0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1" name="Rectangle 45"/>
          <p:cNvSpPr/>
          <p:nvPr/>
        </p:nvSpPr>
        <p:spPr>
          <a:xfrm>
            <a:off x="2165350" y="3324225"/>
            <a:ext cx="6978650" cy="115252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4024" tIns="42012" rIns="84024" bIns="42012" anchor="ctr"/>
          <a:lstStyle/>
          <a:p>
            <a:pPr algn="ctr" defTabSz="45713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pic>
        <p:nvPicPr>
          <p:cNvPr id="13318" name="図 14" descr="コーポレートロゴタイプ和文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681788" y="6107113"/>
            <a:ext cx="20907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61"/>
          <p:cNvSpPr txBox="1">
            <a:spLocks noChangeArrowheads="1"/>
          </p:cNvSpPr>
          <p:nvPr/>
        </p:nvSpPr>
        <p:spPr bwMode="auto">
          <a:xfrm>
            <a:off x="0" y="6735763"/>
            <a:ext cx="3552825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84024" tIns="0" rIns="84024" bIns="0">
            <a:spAutoFit/>
          </a:bodyPr>
          <a:lstStyle>
            <a:lvl1pPr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1pPr>
            <a:lvl2pPr marL="742950" indent="-28575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2pPr>
            <a:lvl3pPr marL="11430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3pPr>
            <a:lvl4pPr marL="16002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4pPr>
            <a:lvl5pPr marL="20574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5pPr>
            <a:lvl6pPr marL="25146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6pPr>
            <a:lvl7pPr marL="29718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7pPr>
            <a:lvl8pPr marL="34290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8pPr>
            <a:lvl9pPr marL="38862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900" dirty="0">
                <a:latin typeface="Arial" charset="0"/>
                <a:ea typeface="ＭＳ Ｐゴシック" charset="-128"/>
              </a:rPr>
              <a:t>Copyright © 2013 NTT DATA SEKISUI SYSTEMS Corporation</a:t>
            </a:r>
          </a:p>
        </p:txBody>
      </p:sp>
      <p:sp>
        <p:nvSpPr>
          <p:cNvPr id="1332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25475" y="0"/>
            <a:ext cx="7040563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8048" tIns="42012" rIns="168048" bIns="420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0" r:id="rId1"/>
    <p:sldLayoutId id="2147484089" r:id="rId2"/>
    <p:sldLayoutId id="2147484088" r:id="rId3"/>
    <p:sldLayoutId id="2147484087" r:id="rId4"/>
    <p:sldLayoutId id="2147484086" r:id="rId5"/>
    <p:sldLayoutId id="2147484085" r:id="rId6"/>
    <p:sldLayoutId id="2147484084" r:id="rId7"/>
    <p:sldLayoutId id="2147484083" r:id="rId8"/>
    <p:sldLayoutId id="2147484082" r:id="rId9"/>
    <p:sldLayoutId id="2147484081" r:id="rId10"/>
    <p:sldLayoutId id="214748408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168275" indent="-168275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000">
          <a:solidFill>
            <a:schemeClr val="tx1"/>
          </a:solidFill>
          <a:latin typeface="+mn-lt"/>
          <a:ea typeface="+mn-ea"/>
          <a:cs typeface="+mn-cs"/>
        </a:defRPr>
      </a:lvl1pPr>
      <a:lvl2pPr marL="681038" indent="-223838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>
          <a:solidFill>
            <a:schemeClr val="tx1"/>
          </a:solidFill>
          <a:latin typeface="+mn-lt"/>
        </a:defRPr>
      </a:lvl2pPr>
      <a:lvl3pPr marL="1089025" indent="-174625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600">
          <a:solidFill>
            <a:schemeClr val="tx1"/>
          </a:solidFill>
          <a:latin typeface="+mn-lt"/>
        </a:defRPr>
      </a:lvl3pPr>
      <a:lvl4pPr marL="1543050" indent="-171450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1400">
          <a:solidFill>
            <a:schemeClr val="tx1"/>
          </a:solidFill>
          <a:latin typeface="+mn-lt"/>
        </a:defRPr>
      </a:lvl4pPr>
      <a:lvl5pPr marL="1998663" indent="-169863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5pPr>
      <a:lvl6pPr marL="24558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6pPr>
      <a:lvl7pPr marL="29130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7pPr>
      <a:lvl8pPr marL="33702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8pPr>
      <a:lvl9pPr marL="38274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0"/>
          <p:cNvSpPr/>
          <p:nvPr/>
        </p:nvSpPr>
        <p:spPr>
          <a:xfrm>
            <a:off x="0" y="0"/>
            <a:ext cx="7735888" cy="663575"/>
          </a:xfrm>
          <a:prstGeom prst="rect">
            <a:avLst/>
          </a:prstGeom>
          <a:solidFill>
            <a:srgbClr val="E1E7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4024" tIns="42012" rIns="84024" bIns="42012" anchor="ctr"/>
          <a:lstStyle/>
          <a:p>
            <a:pPr algn="ctr" defTabSz="45713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pic>
        <p:nvPicPr>
          <p:cNvPr id="25603" name="Picture 31" descr="NTT_Title_and_Content.jp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62547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32"/>
          <p:cNvSpPr/>
          <p:nvPr/>
        </p:nvSpPr>
        <p:spPr>
          <a:xfrm>
            <a:off x="7735888" y="0"/>
            <a:ext cx="1408112" cy="663575"/>
          </a:xfrm>
          <a:prstGeom prst="rect">
            <a:avLst/>
          </a:prstGeom>
          <a:solidFill>
            <a:srgbClr val="E1E7F3">
              <a:alpha val="4980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4024" tIns="42012" rIns="84024" bIns="42012" anchor="ctr"/>
          <a:lstStyle/>
          <a:p>
            <a:pPr algn="ctr" defTabSz="45713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grpSp>
        <p:nvGrpSpPr>
          <p:cNvPr id="25605" name="Group 51"/>
          <p:cNvGrpSpPr>
            <a:grpSpLocks/>
          </p:cNvGrpSpPr>
          <p:nvPr/>
        </p:nvGrpSpPr>
        <p:grpSpPr bwMode="auto">
          <a:xfrm>
            <a:off x="0" y="6737350"/>
            <a:ext cx="9144000" cy="120650"/>
            <a:chOff x="0" y="6731877"/>
            <a:chExt cx="10688638" cy="132052"/>
          </a:xfrm>
        </p:grpSpPr>
        <p:sp>
          <p:nvSpPr>
            <p:cNvPr id="11" name="Rectangle 52"/>
            <p:cNvSpPr/>
            <p:nvPr userDrawn="1"/>
          </p:nvSpPr>
          <p:spPr>
            <a:xfrm>
              <a:off x="0" y="6731877"/>
              <a:ext cx="10688638" cy="132052"/>
            </a:xfrm>
            <a:prstGeom prst="rect">
              <a:avLst/>
            </a:prstGeom>
            <a:solidFill>
              <a:srgbClr val="E1E7F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13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 dirty="0"/>
            </a:p>
          </p:txBody>
        </p:sp>
        <p:grpSp>
          <p:nvGrpSpPr>
            <p:cNvPr id="25611" name="Group 103"/>
            <p:cNvGrpSpPr>
              <a:grpSpLocks/>
            </p:cNvGrpSpPr>
            <p:nvPr userDrawn="1"/>
          </p:nvGrpSpPr>
          <p:grpSpPr bwMode="auto">
            <a:xfrm>
              <a:off x="0" y="6731877"/>
              <a:ext cx="735013" cy="132052"/>
              <a:chOff x="0" y="6296155"/>
              <a:chExt cx="735013" cy="132052"/>
            </a:xfrm>
          </p:grpSpPr>
          <p:sp>
            <p:nvSpPr>
              <p:cNvPr id="13" name="Rectangle 54"/>
              <p:cNvSpPr/>
              <p:nvPr userDrawn="1"/>
            </p:nvSpPr>
            <p:spPr>
              <a:xfrm>
                <a:off x="612370" y="6296155"/>
                <a:ext cx="122474" cy="132052"/>
              </a:xfrm>
              <a:prstGeom prst="rect">
                <a:avLst/>
              </a:prstGeom>
              <a:solidFill>
                <a:srgbClr val="E6B6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13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dirty="0"/>
              </a:p>
            </p:txBody>
          </p:sp>
          <p:sp>
            <p:nvSpPr>
              <p:cNvPr id="44041" name="Rectangle 55"/>
              <p:cNvSpPr>
                <a:spLocks noChangeArrowheads="1"/>
              </p:cNvSpPr>
              <p:nvPr userDrawn="1"/>
            </p:nvSpPr>
            <p:spPr bwMode="auto">
              <a:xfrm>
                <a:off x="489896" y="6296155"/>
                <a:ext cx="122474" cy="132052"/>
              </a:xfrm>
              <a:prstGeom prst="rect">
                <a:avLst/>
              </a:prstGeom>
              <a:solidFill>
                <a:srgbClr val="C96953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 wrap="none" anchor="ctr"/>
              <a:lstStyle>
                <a:lvl1pPr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1pPr>
                <a:lvl2pPr marL="742950" indent="-28575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2pPr>
                <a:lvl3pPr marL="11430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3pPr>
                <a:lvl4pPr marL="16002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4pPr>
                <a:lvl5pPr marL="20574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5pPr>
                <a:lvl6pPr marL="25146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6pPr>
                <a:lvl7pPr marL="29718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7pPr>
                <a:lvl8pPr marL="34290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8pPr>
                <a:lvl9pPr marL="38862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altLang="en-US" sz="1700" dirty="0">
                  <a:solidFill>
                    <a:srgbClr val="000000"/>
                  </a:solidFill>
                  <a:latin typeface="HGP創英角ｺﾞｼｯｸUB" pitchFamily="50" charset="-128"/>
                  <a:ea typeface="HGP創英角ｺﾞｼｯｸUB" pitchFamily="50" charset="-128"/>
                </a:endParaRPr>
              </a:p>
            </p:txBody>
          </p:sp>
          <p:sp>
            <p:nvSpPr>
              <p:cNvPr id="15" name="Rectangle 56"/>
              <p:cNvSpPr/>
              <p:nvPr userDrawn="1"/>
            </p:nvSpPr>
            <p:spPr>
              <a:xfrm>
                <a:off x="367422" y="6296155"/>
                <a:ext cx="122474" cy="132052"/>
              </a:xfrm>
              <a:prstGeom prst="rect">
                <a:avLst/>
              </a:prstGeom>
              <a:solidFill>
                <a:srgbClr val="6785C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13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dirty="0"/>
              </a:p>
            </p:txBody>
          </p:sp>
          <p:sp>
            <p:nvSpPr>
              <p:cNvPr id="16" name="Rectangle 57"/>
              <p:cNvSpPr/>
              <p:nvPr userDrawn="1"/>
            </p:nvSpPr>
            <p:spPr>
              <a:xfrm>
                <a:off x="244948" y="6296155"/>
                <a:ext cx="120619" cy="132052"/>
              </a:xfrm>
              <a:prstGeom prst="rect">
                <a:avLst/>
              </a:prstGeom>
              <a:solidFill>
                <a:srgbClr val="0080B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13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dirty="0"/>
              </a:p>
            </p:txBody>
          </p:sp>
          <p:sp>
            <p:nvSpPr>
              <p:cNvPr id="44044" name="Rectangle 58"/>
              <p:cNvSpPr>
                <a:spLocks noChangeArrowheads="1"/>
              </p:cNvSpPr>
              <p:nvPr userDrawn="1"/>
            </p:nvSpPr>
            <p:spPr bwMode="auto">
              <a:xfrm>
                <a:off x="122474" y="6296155"/>
                <a:ext cx="122474" cy="132052"/>
              </a:xfrm>
              <a:prstGeom prst="rect">
                <a:avLst/>
              </a:prstGeom>
              <a:solidFill>
                <a:srgbClr val="6F7796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 wrap="none" anchor="ctr"/>
              <a:lstStyle>
                <a:lvl1pPr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1pPr>
                <a:lvl2pPr marL="742950" indent="-28575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2pPr>
                <a:lvl3pPr marL="11430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3pPr>
                <a:lvl4pPr marL="16002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4pPr>
                <a:lvl5pPr marL="20574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5pPr>
                <a:lvl6pPr marL="25146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6pPr>
                <a:lvl7pPr marL="29718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7pPr>
                <a:lvl8pPr marL="34290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8pPr>
                <a:lvl9pPr marL="38862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altLang="en-US" sz="1700" dirty="0">
                  <a:solidFill>
                    <a:srgbClr val="000000"/>
                  </a:solidFill>
                  <a:latin typeface="HGP創英角ｺﾞｼｯｸUB" pitchFamily="50" charset="-128"/>
                  <a:ea typeface="HGP創英角ｺﾞｼｯｸUB" pitchFamily="50" charset="-128"/>
                </a:endParaRPr>
              </a:p>
            </p:txBody>
          </p:sp>
          <p:sp>
            <p:nvSpPr>
              <p:cNvPr id="44045" name="Rectangle 59"/>
              <p:cNvSpPr>
                <a:spLocks noChangeArrowheads="1"/>
              </p:cNvSpPr>
              <p:nvPr userDrawn="1"/>
            </p:nvSpPr>
            <p:spPr bwMode="auto">
              <a:xfrm>
                <a:off x="0" y="6296155"/>
                <a:ext cx="122474" cy="132052"/>
              </a:xfrm>
              <a:prstGeom prst="rect">
                <a:avLst/>
              </a:prstGeom>
              <a:solidFill>
                <a:srgbClr val="3F4973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 wrap="none" anchor="ctr"/>
              <a:lstStyle>
                <a:lvl1pPr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1pPr>
                <a:lvl2pPr marL="742950" indent="-28575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2pPr>
                <a:lvl3pPr marL="11430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3pPr>
                <a:lvl4pPr marL="16002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4pPr>
                <a:lvl5pPr marL="2057400" indent="-228600" defTabSz="839788"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5pPr>
                <a:lvl6pPr marL="25146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6pPr>
                <a:lvl7pPr marL="29718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7pPr>
                <a:lvl8pPr marL="34290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8pPr>
                <a:lvl9pPr marL="3886200" indent="-228600" defTabSz="839788"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ndara" pitchFamily="34" charset="0"/>
                    <a:ea typeface="HGP明朝E" pitchFamily="18" charset="-128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altLang="en-US" sz="1700" dirty="0">
                  <a:solidFill>
                    <a:srgbClr val="000000"/>
                  </a:solidFill>
                  <a:latin typeface="HGP創英角ｺﾞｼｯｸUB" pitchFamily="50" charset="-128"/>
                  <a:ea typeface="HGP創英角ｺﾞｼｯｸUB" pitchFamily="50" charset="-128"/>
                </a:endParaRPr>
              </a:p>
            </p:txBody>
          </p:sp>
        </p:grpSp>
      </p:grpSp>
      <p:sp>
        <p:nvSpPr>
          <p:cNvPr id="1030" name="TextBox 60"/>
          <p:cNvSpPr txBox="1">
            <a:spLocks noChangeArrowheads="1"/>
          </p:cNvSpPr>
          <p:nvPr/>
        </p:nvSpPr>
        <p:spPr bwMode="auto">
          <a:xfrm>
            <a:off x="8802688" y="6742113"/>
            <a:ext cx="341312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84024" tIns="0" rIns="84024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defTabSz="4556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8C3B1F83-41A1-4FE2-A0F7-2BB194C8C12C}" type="slidenum">
              <a:rPr kumimoji="0" lang="en-US" altLang="ja-JP" sz="800" smtClean="0"/>
              <a:pPr defTabSz="45561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&lt;#&gt;</a:t>
            </a:fld>
            <a:endParaRPr kumimoji="0" lang="en-US" altLang="ja-JP" sz="800" dirty="0" smtClean="0"/>
          </a:p>
        </p:txBody>
      </p:sp>
      <p:sp>
        <p:nvSpPr>
          <p:cNvPr id="1031" name="TextBox 61"/>
          <p:cNvSpPr txBox="1">
            <a:spLocks noChangeArrowheads="1"/>
          </p:cNvSpPr>
          <p:nvPr/>
        </p:nvSpPr>
        <p:spPr bwMode="auto">
          <a:xfrm>
            <a:off x="647700" y="6735763"/>
            <a:ext cx="3552825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84024" tIns="0" rIns="84024" bIns="0">
            <a:spAutoFit/>
          </a:bodyPr>
          <a:lstStyle>
            <a:lvl1pPr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1pPr>
            <a:lvl2pPr marL="742950" indent="-28575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2pPr>
            <a:lvl3pPr marL="11430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3pPr>
            <a:lvl4pPr marL="16002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4pPr>
            <a:lvl5pPr marL="20574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5pPr>
            <a:lvl6pPr marL="25146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6pPr>
            <a:lvl7pPr marL="29718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7pPr>
            <a:lvl8pPr marL="34290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8pPr>
            <a:lvl9pPr marL="38862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900" dirty="0">
                <a:latin typeface="Arial" charset="0"/>
                <a:ea typeface="ＭＳ Ｐゴシック" charset="-128"/>
              </a:rPr>
              <a:t>Copyright © 2013 NTT DATA SEKISUI SYSTEMS Corporation</a:t>
            </a:r>
          </a:p>
        </p:txBody>
      </p:sp>
      <p:sp>
        <p:nvSpPr>
          <p:cNvPr id="25608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25475" y="0"/>
            <a:ext cx="7040563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8048" tIns="42012" rIns="168048" bIns="420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pic>
        <p:nvPicPr>
          <p:cNvPr id="25609" name="図 20" descr="コーポレートロゴタイプ和文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758113" y="174625"/>
            <a:ext cx="132556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1" r:id="rId1"/>
    <p:sldLayoutId id="2147484100" r:id="rId2"/>
    <p:sldLayoutId id="2147484099" r:id="rId3"/>
    <p:sldLayoutId id="2147484098" r:id="rId4"/>
    <p:sldLayoutId id="2147484097" r:id="rId5"/>
    <p:sldLayoutId id="2147484096" r:id="rId6"/>
    <p:sldLayoutId id="2147484095" r:id="rId7"/>
    <p:sldLayoutId id="2147484094" r:id="rId8"/>
    <p:sldLayoutId id="2147484093" r:id="rId9"/>
    <p:sldLayoutId id="2147484092" r:id="rId10"/>
    <p:sldLayoutId id="214748409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168275" indent="-168275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000">
          <a:solidFill>
            <a:schemeClr val="tx1"/>
          </a:solidFill>
          <a:latin typeface="+mn-lt"/>
          <a:ea typeface="+mn-ea"/>
          <a:cs typeface="+mn-cs"/>
        </a:defRPr>
      </a:lvl1pPr>
      <a:lvl2pPr marL="681038" indent="-223838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>
          <a:solidFill>
            <a:schemeClr val="tx1"/>
          </a:solidFill>
          <a:latin typeface="+mn-lt"/>
        </a:defRPr>
      </a:lvl2pPr>
      <a:lvl3pPr marL="1089025" indent="-174625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600">
          <a:solidFill>
            <a:schemeClr val="tx1"/>
          </a:solidFill>
          <a:latin typeface="+mn-lt"/>
        </a:defRPr>
      </a:lvl3pPr>
      <a:lvl4pPr marL="1543050" indent="-171450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1400">
          <a:solidFill>
            <a:schemeClr val="tx1"/>
          </a:solidFill>
          <a:latin typeface="+mn-lt"/>
        </a:defRPr>
      </a:lvl4pPr>
      <a:lvl5pPr marL="1998663" indent="-169863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5pPr>
      <a:lvl6pPr marL="24558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6pPr>
      <a:lvl7pPr marL="29130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7pPr>
      <a:lvl8pPr marL="33702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8pPr>
      <a:lvl9pPr marL="38274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33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165350" y="0"/>
            <a:ext cx="6978650" cy="332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Picture 18" descr="NTT_Title_Slide_w_Image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3322638"/>
            <a:ext cx="21748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0" name="Rectangle 22"/>
          <p:cNvSpPr>
            <a:spLocks noChangeArrowheads="1"/>
          </p:cNvSpPr>
          <p:nvPr/>
        </p:nvSpPr>
        <p:spPr bwMode="auto">
          <a:xfrm>
            <a:off x="2166938" y="4470400"/>
            <a:ext cx="6977062" cy="1162050"/>
          </a:xfrm>
          <a:prstGeom prst="rect">
            <a:avLst/>
          </a:prstGeom>
          <a:solidFill>
            <a:srgbClr val="C2CEE6"/>
          </a:solidFill>
          <a:ln>
            <a:noFill/>
          </a:ln>
          <a:extLst>
            <a:ext uri="{91240B29-F687-4F45-9708-019B960494DF}"/>
          </a:extLst>
        </p:spPr>
        <p:txBody>
          <a:bodyPr wrap="none" lIns="84024" tIns="42012" rIns="84024" bIns="42012" anchor="ctr"/>
          <a:lstStyle>
            <a:lvl1pPr defTabSz="839788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1pPr>
            <a:lvl2pPr marL="742950" indent="-285750" defTabSz="839788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2pPr>
            <a:lvl3pPr marL="1143000" indent="-228600" defTabSz="839788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3pPr>
            <a:lvl4pPr marL="1600200" indent="-228600" defTabSz="839788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4pPr>
            <a:lvl5pPr marL="2057400" indent="-228600" defTabSz="839788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5pPr>
            <a:lvl6pPr marL="2514600" indent="-228600" defTabSz="8397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6pPr>
            <a:lvl7pPr marL="2971800" indent="-228600" defTabSz="8397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7pPr>
            <a:lvl8pPr marL="3429000" indent="-228600" defTabSz="8397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8pPr>
            <a:lvl9pPr marL="3886200" indent="-228600" defTabSz="8397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en-US" sz="1700" dirty="0">
              <a:solidFill>
                <a:srgbClr val="0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1" name="Rectangle 24"/>
          <p:cNvSpPr/>
          <p:nvPr/>
        </p:nvSpPr>
        <p:spPr>
          <a:xfrm>
            <a:off x="2165350" y="3324225"/>
            <a:ext cx="6978650" cy="115252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4024" tIns="42012" rIns="84024" bIns="42012" anchor="ctr"/>
          <a:lstStyle/>
          <a:p>
            <a:pPr algn="ctr" defTabSz="45713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pic>
        <p:nvPicPr>
          <p:cNvPr id="37894" name="図 10" descr="コーポレートロゴタイプ和文.png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672263" y="6107113"/>
            <a:ext cx="20891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61"/>
          <p:cNvSpPr txBox="1">
            <a:spLocks noChangeArrowheads="1"/>
          </p:cNvSpPr>
          <p:nvPr/>
        </p:nvSpPr>
        <p:spPr bwMode="auto">
          <a:xfrm>
            <a:off x="0" y="6735763"/>
            <a:ext cx="3552825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84024" tIns="0" rIns="84024" bIns="0">
            <a:spAutoFit/>
          </a:bodyPr>
          <a:lstStyle>
            <a:lvl1pPr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1pPr>
            <a:lvl2pPr marL="742950" indent="-28575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2pPr>
            <a:lvl3pPr marL="11430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3pPr>
            <a:lvl4pPr marL="16002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4pPr>
            <a:lvl5pPr marL="20574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5pPr>
            <a:lvl6pPr marL="25146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6pPr>
            <a:lvl7pPr marL="29718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7pPr>
            <a:lvl8pPr marL="34290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8pPr>
            <a:lvl9pPr marL="38862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900" dirty="0">
                <a:latin typeface="Arial" charset="0"/>
                <a:ea typeface="ＭＳ Ｐゴシック" charset="-128"/>
              </a:rPr>
              <a:t>Copyright © 2013 NTT DATA SEKISUI SYSTEMS Corporation</a:t>
            </a:r>
          </a:p>
        </p:txBody>
      </p:sp>
      <p:sp>
        <p:nvSpPr>
          <p:cNvPr id="3789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25475" y="0"/>
            <a:ext cx="7040563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8048" tIns="42012" rIns="168048" bIns="420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1" r:id="rId2"/>
    <p:sldLayoutId id="2147484110" r:id="rId3"/>
    <p:sldLayoutId id="2147484109" r:id="rId4"/>
    <p:sldLayoutId id="2147484108" r:id="rId5"/>
    <p:sldLayoutId id="2147484107" r:id="rId6"/>
    <p:sldLayoutId id="2147484106" r:id="rId7"/>
    <p:sldLayoutId id="2147484105" r:id="rId8"/>
    <p:sldLayoutId id="2147484104" r:id="rId9"/>
    <p:sldLayoutId id="2147484103" r:id="rId10"/>
    <p:sldLayoutId id="214748410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168275" indent="-168275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000">
          <a:solidFill>
            <a:schemeClr val="tx1"/>
          </a:solidFill>
          <a:latin typeface="+mn-lt"/>
          <a:ea typeface="+mn-ea"/>
          <a:cs typeface="+mn-cs"/>
        </a:defRPr>
      </a:lvl1pPr>
      <a:lvl2pPr marL="681038" indent="-223838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>
          <a:solidFill>
            <a:schemeClr val="tx1"/>
          </a:solidFill>
          <a:latin typeface="+mn-lt"/>
        </a:defRPr>
      </a:lvl2pPr>
      <a:lvl3pPr marL="1089025" indent="-174625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600">
          <a:solidFill>
            <a:schemeClr val="tx1"/>
          </a:solidFill>
          <a:latin typeface="+mn-lt"/>
        </a:defRPr>
      </a:lvl3pPr>
      <a:lvl4pPr marL="1543050" indent="-171450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1400">
          <a:solidFill>
            <a:schemeClr val="tx1"/>
          </a:solidFill>
          <a:latin typeface="+mn-lt"/>
        </a:defRPr>
      </a:lvl4pPr>
      <a:lvl5pPr marL="1998663" indent="-169863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5pPr>
      <a:lvl6pPr marL="24558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6pPr>
      <a:lvl7pPr marL="29130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7pPr>
      <a:lvl8pPr marL="33702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8pPr>
      <a:lvl9pPr marL="38274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17" descr="NTT_Section_Divider.jp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2044700"/>
            <a:ext cx="1304925" cy="138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0" y="6743700"/>
            <a:ext cx="9144000" cy="114300"/>
          </a:xfrm>
          <a:prstGeom prst="rect">
            <a:avLst/>
          </a:prstGeom>
          <a:solidFill>
            <a:srgbClr val="E1E7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4024" tIns="42012" rIns="84024" bIns="42012" anchor="ctr"/>
          <a:lstStyle/>
          <a:p>
            <a:pPr algn="ctr" defTabSz="45713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47108" name="Rectangle 20"/>
          <p:cNvSpPr>
            <a:spLocks noChangeArrowheads="1"/>
          </p:cNvSpPr>
          <p:nvPr/>
        </p:nvSpPr>
        <p:spPr bwMode="auto">
          <a:xfrm>
            <a:off x="1301750" y="2046288"/>
            <a:ext cx="7842250" cy="69373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/>
          </a:extLst>
        </p:spPr>
        <p:txBody>
          <a:bodyPr wrap="none" lIns="84024" tIns="42012" rIns="84024" bIns="42012" anchor="ctr"/>
          <a:lstStyle>
            <a:lvl1pPr defTabSz="839788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1pPr>
            <a:lvl2pPr marL="742950" indent="-285750" defTabSz="839788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2pPr>
            <a:lvl3pPr marL="1143000" indent="-228600" defTabSz="839788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3pPr>
            <a:lvl4pPr marL="1600200" indent="-228600" defTabSz="839788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4pPr>
            <a:lvl5pPr marL="2057400" indent="-228600" defTabSz="839788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5pPr>
            <a:lvl6pPr marL="2514600" indent="-228600" defTabSz="8397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6pPr>
            <a:lvl7pPr marL="2971800" indent="-228600" defTabSz="8397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7pPr>
            <a:lvl8pPr marL="3429000" indent="-228600" defTabSz="8397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8pPr>
            <a:lvl9pPr marL="3886200" indent="-228600" defTabSz="8397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en-US" sz="2800" dirty="0">
              <a:solidFill>
                <a:srgbClr val="0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1" name="Rectangle 21"/>
          <p:cNvSpPr/>
          <p:nvPr/>
        </p:nvSpPr>
        <p:spPr>
          <a:xfrm>
            <a:off x="1301750" y="2740025"/>
            <a:ext cx="7842250" cy="692150"/>
          </a:xfrm>
          <a:prstGeom prst="rect">
            <a:avLst/>
          </a:prstGeom>
          <a:solidFill>
            <a:srgbClr val="A4B6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4024" tIns="42012" rIns="84024" bIns="42012" anchor="ctr"/>
          <a:lstStyle/>
          <a:p>
            <a:pPr algn="ctr" defTabSz="45713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22" name="TextBox 24"/>
          <p:cNvSpPr txBox="1">
            <a:spLocks noChangeArrowheads="1"/>
          </p:cNvSpPr>
          <p:nvPr/>
        </p:nvSpPr>
        <p:spPr bwMode="auto">
          <a:xfrm>
            <a:off x="8872538" y="6742113"/>
            <a:ext cx="2714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84024" tIns="0" rIns="84024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defTabSz="4556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4F35158E-FB40-437D-8588-7B165880AD36}" type="slidenum">
              <a:rPr kumimoji="0" lang="en-US" altLang="ja-JP" sz="800" smtClean="0"/>
              <a:pPr defTabSz="45561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&lt;#&gt;</a:t>
            </a:fld>
            <a:endParaRPr kumimoji="0" lang="en-US" altLang="ja-JP" sz="800" dirty="0" smtClean="0"/>
          </a:p>
        </p:txBody>
      </p:sp>
      <p:sp>
        <p:nvSpPr>
          <p:cNvPr id="23" name="TextBox 61"/>
          <p:cNvSpPr txBox="1">
            <a:spLocks noChangeArrowheads="1"/>
          </p:cNvSpPr>
          <p:nvPr/>
        </p:nvSpPr>
        <p:spPr bwMode="auto">
          <a:xfrm>
            <a:off x="0" y="6735763"/>
            <a:ext cx="3552825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84024" tIns="0" rIns="84024" bIns="0">
            <a:spAutoFit/>
          </a:bodyPr>
          <a:lstStyle>
            <a:lvl1pPr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1pPr>
            <a:lvl2pPr marL="742950" indent="-28575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2pPr>
            <a:lvl3pPr marL="11430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3pPr>
            <a:lvl4pPr marL="16002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4pPr>
            <a:lvl5pPr marL="20574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5pPr>
            <a:lvl6pPr marL="25146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6pPr>
            <a:lvl7pPr marL="29718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7pPr>
            <a:lvl8pPr marL="34290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8pPr>
            <a:lvl9pPr marL="38862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900" dirty="0">
                <a:latin typeface="Arial" charset="0"/>
                <a:ea typeface="ＭＳ Ｐゴシック" charset="-128"/>
              </a:rPr>
              <a:t>Copyright © 2013 NTT DATA SEKISUI SYSTEMS Corporation</a:t>
            </a:r>
          </a:p>
        </p:txBody>
      </p:sp>
      <p:sp>
        <p:nvSpPr>
          <p:cNvPr id="50184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25475" y="0"/>
            <a:ext cx="7040563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8048" tIns="42012" rIns="168048" bIns="420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3" r:id="rId1"/>
    <p:sldLayoutId id="2147484122" r:id="rId2"/>
    <p:sldLayoutId id="2147484121" r:id="rId3"/>
    <p:sldLayoutId id="2147484120" r:id="rId4"/>
    <p:sldLayoutId id="2147484119" r:id="rId5"/>
    <p:sldLayoutId id="2147484118" r:id="rId6"/>
    <p:sldLayoutId id="2147484117" r:id="rId7"/>
    <p:sldLayoutId id="2147484116" r:id="rId8"/>
    <p:sldLayoutId id="2147484115" r:id="rId9"/>
    <p:sldLayoutId id="2147484114" r:id="rId10"/>
    <p:sldLayoutId id="214748411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168275" indent="-168275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000">
          <a:solidFill>
            <a:schemeClr val="tx1"/>
          </a:solidFill>
          <a:latin typeface="+mn-lt"/>
          <a:ea typeface="+mn-ea"/>
          <a:cs typeface="+mn-cs"/>
        </a:defRPr>
      </a:lvl1pPr>
      <a:lvl2pPr marL="681038" indent="-223838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>
          <a:solidFill>
            <a:schemeClr val="tx1"/>
          </a:solidFill>
          <a:latin typeface="+mn-lt"/>
        </a:defRPr>
      </a:lvl2pPr>
      <a:lvl3pPr marL="1089025" indent="-174625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600">
          <a:solidFill>
            <a:schemeClr val="tx1"/>
          </a:solidFill>
          <a:latin typeface="+mn-lt"/>
        </a:defRPr>
      </a:lvl3pPr>
      <a:lvl4pPr marL="1543050" indent="-171450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1400">
          <a:solidFill>
            <a:schemeClr val="tx1"/>
          </a:solidFill>
          <a:latin typeface="+mn-lt"/>
        </a:defRPr>
      </a:lvl4pPr>
      <a:lvl5pPr marL="1998663" indent="-169863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5pPr>
      <a:lvl6pPr marL="24558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6pPr>
      <a:lvl7pPr marL="29130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7pPr>
      <a:lvl8pPr marL="33702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8pPr>
      <a:lvl9pPr marL="38274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6"/>
          <p:cNvSpPr txBox="1">
            <a:spLocks noChangeArrowheads="1"/>
          </p:cNvSpPr>
          <p:nvPr/>
        </p:nvSpPr>
        <p:spPr bwMode="auto">
          <a:xfrm>
            <a:off x="0" y="6129338"/>
            <a:ext cx="2189163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84024" tIns="0" rIns="84024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defTabSz="4556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600" dirty="0" smtClean="0"/>
              <a:t>Copyright © 2011 NTT DATA Corporation</a:t>
            </a:r>
          </a:p>
        </p:txBody>
      </p:sp>
      <p:sp>
        <p:nvSpPr>
          <p:cNvPr id="19" name="Rectangle 7"/>
          <p:cNvSpPr/>
          <p:nvPr/>
        </p:nvSpPr>
        <p:spPr>
          <a:xfrm>
            <a:off x="0" y="0"/>
            <a:ext cx="2174875" cy="6858000"/>
          </a:xfrm>
          <a:prstGeom prst="rect">
            <a:avLst/>
          </a:prstGeom>
          <a:solidFill>
            <a:srgbClr val="E1E7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4024" tIns="42012" rIns="84024" bIns="42012" anchor="ctr"/>
          <a:lstStyle/>
          <a:p>
            <a:pPr algn="ctr" defTabSz="457133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pic>
        <p:nvPicPr>
          <p:cNvPr id="62468" name="Picture 8" descr="NTT_Brand_Slide.jp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2278063"/>
            <a:ext cx="21748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9" name="Picture 10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386263" y="2819400"/>
            <a:ext cx="262255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61"/>
          <p:cNvSpPr txBox="1">
            <a:spLocks noChangeArrowheads="1"/>
          </p:cNvSpPr>
          <p:nvPr/>
        </p:nvSpPr>
        <p:spPr bwMode="auto">
          <a:xfrm>
            <a:off x="14288" y="6735763"/>
            <a:ext cx="3552825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84024" tIns="0" rIns="84024" bIns="0">
            <a:spAutoFit/>
          </a:bodyPr>
          <a:lstStyle>
            <a:lvl1pPr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1pPr>
            <a:lvl2pPr marL="742950" indent="-28575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2pPr>
            <a:lvl3pPr marL="11430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3pPr>
            <a:lvl4pPr marL="16002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4pPr>
            <a:lvl5pPr marL="2057400" indent="-228600" defTabSz="455613"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5pPr>
            <a:lvl6pPr marL="25146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6pPr>
            <a:lvl7pPr marL="29718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7pPr>
            <a:lvl8pPr marL="34290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8pPr>
            <a:lvl9pPr marL="3886200" indent="-228600" defTabSz="45561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HGP明朝E" pitchFamily="18" charset="-128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900" dirty="0">
                <a:latin typeface="Arial" charset="0"/>
                <a:ea typeface="ＭＳ Ｐゴシック" charset="-128"/>
              </a:rPr>
              <a:t>Copyright © 2013 NTT DATA SEKISUI SYSTEMS Corporation</a:t>
            </a:r>
          </a:p>
        </p:txBody>
      </p:sp>
      <p:pic>
        <p:nvPicPr>
          <p:cNvPr id="62471" name="図 13" descr="和文社名.jpg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3108325" y="3867150"/>
            <a:ext cx="5178425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72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25475" y="0"/>
            <a:ext cx="7040563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8048" tIns="42012" rIns="168048" bIns="420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4" r:id="rId1"/>
    <p:sldLayoutId id="2147484133" r:id="rId2"/>
    <p:sldLayoutId id="2147484132" r:id="rId3"/>
    <p:sldLayoutId id="2147484131" r:id="rId4"/>
    <p:sldLayoutId id="2147484130" r:id="rId5"/>
    <p:sldLayoutId id="2147484129" r:id="rId6"/>
    <p:sldLayoutId id="2147484128" r:id="rId7"/>
    <p:sldLayoutId id="2147484127" r:id="rId8"/>
    <p:sldLayoutId id="2147484126" r:id="rId9"/>
    <p:sldLayoutId id="2147484125" r:id="rId10"/>
    <p:sldLayoutId id="2147484124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defTabSz="455613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defTabSz="455613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168275" indent="-168275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000">
          <a:solidFill>
            <a:schemeClr val="tx1"/>
          </a:solidFill>
          <a:latin typeface="+mn-lt"/>
          <a:ea typeface="+mn-ea"/>
          <a:cs typeface="+mn-cs"/>
        </a:defRPr>
      </a:lvl1pPr>
      <a:lvl2pPr marL="681038" indent="-223838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>
          <a:solidFill>
            <a:schemeClr val="tx1"/>
          </a:solidFill>
          <a:latin typeface="+mn-lt"/>
        </a:defRPr>
      </a:lvl2pPr>
      <a:lvl3pPr marL="1089025" indent="-174625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600">
          <a:solidFill>
            <a:schemeClr val="tx1"/>
          </a:solidFill>
          <a:latin typeface="+mn-lt"/>
        </a:defRPr>
      </a:lvl3pPr>
      <a:lvl4pPr marL="1543050" indent="-171450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1400">
          <a:solidFill>
            <a:schemeClr val="tx1"/>
          </a:solidFill>
          <a:latin typeface="+mn-lt"/>
        </a:defRPr>
      </a:lvl4pPr>
      <a:lvl5pPr marL="1998663" indent="-169863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5pPr>
      <a:lvl6pPr marL="24558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6pPr>
      <a:lvl7pPr marL="29130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7pPr>
      <a:lvl8pPr marL="33702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8pPr>
      <a:lvl9pPr marL="3827463" indent="-1698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2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  <a:endParaRPr lang="en-US" altLang="ja-JP" smtClean="0"/>
          </a:p>
        </p:txBody>
      </p:sp>
      <p:sp>
        <p:nvSpPr>
          <p:cNvPr id="7475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altLang="ja-JP" smtClean="0"/>
          </a:p>
        </p:txBody>
      </p:sp>
      <p:sp>
        <p:nvSpPr>
          <p:cNvPr id="27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2B488BC-093F-47CC-9365-5DDA57A7D316}" type="datetimeFigureOut">
              <a:rPr lang="ja-JP" altLang="en-US"/>
              <a:pPr>
                <a:defRPr/>
              </a:pPr>
              <a:t>2013/8/23</a:t>
            </a:fld>
            <a:endParaRPr lang="ja-JP" altLang="en-US" dirty="0"/>
          </a:p>
        </p:txBody>
      </p:sp>
      <p:sp>
        <p:nvSpPr>
          <p:cNvPr id="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8F041C5-D96E-435A-A56A-E8E825EC87F2}" type="slidenum">
              <a:rPr lang="ja-JP" altLang="en-US"/>
              <a:pPr>
                <a:defRPr/>
              </a:pPr>
              <a:t>&lt;#&gt;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Arial" charset="0"/>
          <a:ea typeface="HGP明朝E" pitchFamily="1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Arial" charset="0"/>
          <a:ea typeface="HGP明朝E" pitchFamily="1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Arial" charset="0"/>
          <a:ea typeface="HGP明朝E" pitchFamily="1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Arial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Arial" charset="0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Arial" charset="0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Arial" charset="0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Arial" charset="0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Arial" charset="0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dis.co.jp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izinc.org/challenge2012/results2012.html" TargetMode="External"/><Relationship Id="rId2" Type="http://schemas.openxmlformats.org/officeDocument/2006/relationships/hyperlink" Target="http://solution.ndis.jp/i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4213" y="1628775"/>
            <a:ext cx="7772400" cy="147002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altLang="ja-JP" sz="7300" dirty="0" smtClean="0"/>
              <a:t>iZ-C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2700" dirty="0" smtClean="0"/>
              <a:t>A Constraint Programming Library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ja-JP" altLang="en-US" dirty="0"/>
          </a:p>
        </p:txBody>
      </p:sp>
      <p:sp>
        <p:nvSpPr>
          <p:cNvPr id="76802" name="サブタイトル 2"/>
          <p:cNvSpPr>
            <a:spLocks noGrp="1"/>
          </p:cNvSpPr>
          <p:nvPr>
            <p:ph type="subTitle" idx="1"/>
          </p:nvPr>
        </p:nvSpPr>
        <p:spPr bwMode="auto">
          <a:xfrm>
            <a:off x="827088" y="4581525"/>
            <a:ext cx="7993062" cy="1752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mtClean="0">
                <a:ea typeface="HGP創英角ｺﾞｼｯｸUB" pitchFamily="50" charset="-128"/>
              </a:rPr>
              <a:t>Toshimitsu FUJIWARA</a:t>
            </a:r>
          </a:p>
          <a:p>
            <a:pPr eaLnBrk="1" hangingPunct="1"/>
            <a:r>
              <a:rPr lang="en-US" altLang="ja-JP" smtClean="0">
                <a:ea typeface="HGP創英角ｺﾞｼｯｸUB" pitchFamily="50" charset="-128"/>
              </a:rPr>
              <a:t>NTT DATA SEKISUI SYSTEMS CORPORATION</a:t>
            </a:r>
          </a:p>
          <a:p>
            <a:pPr eaLnBrk="1" hangingPunct="1"/>
            <a:endParaRPr lang="ja-JP" altLang="en-US" smtClean="0">
              <a:ea typeface="HGP創英角ｺﾞｼｯｸUB" pitchFamily="50" charset="-128"/>
            </a:endParaRPr>
          </a:p>
          <a:p>
            <a:pPr eaLnBrk="1" hangingPunct="1"/>
            <a:r>
              <a:rPr lang="en-US" altLang="ja-JP" smtClean="0">
                <a:ea typeface="HGP創英角ｺﾞｼｯｸUB" pitchFamily="50" charset="-128"/>
              </a:rPr>
              <a:t>16 Sep,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Save/Restore context</a:t>
            </a:r>
            <a:endParaRPr lang="ja-JP" altLang="en-US" smtClean="0"/>
          </a:p>
        </p:txBody>
      </p:sp>
      <p:sp>
        <p:nvSpPr>
          <p:cNvPr id="4" name="円/楕円 3"/>
          <p:cNvSpPr/>
          <p:nvPr/>
        </p:nvSpPr>
        <p:spPr>
          <a:xfrm>
            <a:off x="5713413" y="1509713"/>
            <a:ext cx="503237" cy="504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5" name="円/楕円 4"/>
          <p:cNvSpPr/>
          <p:nvPr/>
        </p:nvSpPr>
        <p:spPr>
          <a:xfrm>
            <a:off x="5699125" y="2662238"/>
            <a:ext cx="503238" cy="5032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6" name="円/楕円 5"/>
          <p:cNvSpPr/>
          <p:nvPr/>
        </p:nvSpPr>
        <p:spPr>
          <a:xfrm>
            <a:off x="7212013" y="2662238"/>
            <a:ext cx="503237" cy="5032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8" name="円/楕円 7"/>
          <p:cNvSpPr/>
          <p:nvPr/>
        </p:nvSpPr>
        <p:spPr>
          <a:xfrm>
            <a:off x="4330700" y="2673350"/>
            <a:ext cx="504825" cy="5032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9" name="円/楕円 8"/>
          <p:cNvSpPr/>
          <p:nvPr/>
        </p:nvSpPr>
        <p:spPr>
          <a:xfrm>
            <a:off x="3848100" y="3814763"/>
            <a:ext cx="503238" cy="5032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0" name="円/楕円 9"/>
          <p:cNvSpPr/>
          <p:nvPr/>
        </p:nvSpPr>
        <p:spPr>
          <a:xfrm>
            <a:off x="4927600" y="3814763"/>
            <a:ext cx="504825" cy="5032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1" name="円/楕円 10"/>
          <p:cNvSpPr/>
          <p:nvPr/>
        </p:nvSpPr>
        <p:spPr>
          <a:xfrm>
            <a:off x="3343275" y="5073650"/>
            <a:ext cx="504825" cy="50482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cxnSp>
        <p:nvCxnSpPr>
          <p:cNvPr id="13" name="直線矢印コネクタ 12"/>
          <p:cNvCxnSpPr>
            <a:stCxn id="8" idx="4"/>
            <a:endCxn id="9" idx="0"/>
          </p:cNvCxnSpPr>
          <p:nvPr/>
        </p:nvCxnSpPr>
        <p:spPr>
          <a:xfrm flipH="1">
            <a:off x="4100513" y="3176588"/>
            <a:ext cx="482600" cy="638175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>
            <a:stCxn id="4" idx="3"/>
            <a:endCxn id="8" idx="0"/>
          </p:cNvCxnSpPr>
          <p:nvPr/>
        </p:nvCxnSpPr>
        <p:spPr>
          <a:xfrm flipH="1">
            <a:off x="4583113" y="1939925"/>
            <a:ext cx="1203325" cy="733425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>
            <a:stCxn id="9" idx="4"/>
            <a:endCxn id="11" idx="0"/>
          </p:cNvCxnSpPr>
          <p:nvPr/>
        </p:nvCxnSpPr>
        <p:spPr>
          <a:xfrm flipH="1">
            <a:off x="3595688" y="4318000"/>
            <a:ext cx="504825" cy="75565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004" name="テキスト ボックス 26"/>
          <p:cNvSpPr txBox="1">
            <a:spLocks noChangeArrowheads="1"/>
          </p:cNvSpPr>
          <p:nvPr/>
        </p:nvSpPr>
        <p:spPr bwMode="auto">
          <a:xfrm>
            <a:off x="536575" y="2346325"/>
            <a:ext cx="3779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1600">
                <a:latin typeface="Courier New" pitchFamily="49" charset="0"/>
                <a:cs typeface="Courier New" pitchFamily="49" charset="0"/>
              </a:rPr>
              <a:t>int label = cs_saveContext();</a:t>
            </a:r>
          </a:p>
        </p:txBody>
      </p:sp>
      <p:cxnSp>
        <p:nvCxnSpPr>
          <p:cNvPr id="29" name="直線コネクタ 28"/>
          <p:cNvCxnSpPr/>
          <p:nvPr/>
        </p:nvCxnSpPr>
        <p:spPr>
          <a:xfrm>
            <a:off x="550863" y="3495675"/>
            <a:ext cx="768985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506413" y="4894263"/>
            <a:ext cx="768985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600075" y="2157413"/>
            <a:ext cx="768985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フリーフォーム 31"/>
          <p:cNvSpPr/>
          <p:nvPr/>
        </p:nvSpPr>
        <p:spPr>
          <a:xfrm>
            <a:off x="2711450" y="2916238"/>
            <a:ext cx="1463675" cy="2395537"/>
          </a:xfrm>
          <a:custGeom>
            <a:avLst/>
            <a:gdLst>
              <a:gd name="connsiteX0" fmla="*/ 441827 w 1163044"/>
              <a:gd name="connsiteY0" fmla="*/ 2343955 h 2343955"/>
              <a:gd name="connsiteX1" fmla="*/ 29703 w 1163044"/>
              <a:gd name="connsiteY1" fmla="*/ 1030310 h 2343955"/>
              <a:gd name="connsiteX2" fmla="*/ 1163044 w 1163044"/>
              <a:gd name="connsiteY2" fmla="*/ 0 h 2343955"/>
              <a:gd name="connsiteX0" fmla="*/ 459134 w 1463686"/>
              <a:gd name="connsiteY0" fmla="*/ 2395471 h 2395471"/>
              <a:gd name="connsiteX1" fmla="*/ 47010 w 1463686"/>
              <a:gd name="connsiteY1" fmla="*/ 1081826 h 2395471"/>
              <a:gd name="connsiteX2" fmla="*/ 1463686 w 1463686"/>
              <a:gd name="connsiteY2" fmla="*/ 0 h 2395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63686" h="2395471">
                <a:moveTo>
                  <a:pt x="459134" y="2395471"/>
                </a:moveTo>
                <a:cubicBezTo>
                  <a:pt x="192970" y="1933978"/>
                  <a:pt x="-120415" y="1481071"/>
                  <a:pt x="47010" y="1081826"/>
                </a:cubicBezTo>
                <a:cubicBezTo>
                  <a:pt x="214435" y="682581"/>
                  <a:pt x="957117" y="319825"/>
                  <a:pt x="1463686" y="0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85009" name="テキスト ボックス 32"/>
          <p:cNvSpPr txBox="1">
            <a:spLocks noChangeArrowheads="1"/>
          </p:cNvSpPr>
          <p:nvPr/>
        </p:nvSpPr>
        <p:spPr bwMode="auto">
          <a:xfrm>
            <a:off x="87313" y="5795963"/>
            <a:ext cx="43576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1600">
                <a:latin typeface="Courier New" pitchFamily="49" charset="0"/>
                <a:cs typeface="Courier New" pitchFamily="49" charset="0"/>
              </a:rPr>
              <a:t>cs_restoreContextUntil(label);</a:t>
            </a:r>
          </a:p>
        </p:txBody>
      </p:sp>
      <p:sp>
        <p:nvSpPr>
          <p:cNvPr id="34" name="円形吹き出し 33"/>
          <p:cNvSpPr/>
          <p:nvPr/>
        </p:nvSpPr>
        <p:spPr>
          <a:xfrm>
            <a:off x="4583113" y="5075238"/>
            <a:ext cx="3949700" cy="720725"/>
          </a:xfrm>
          <a:prstGeom prst="wedgeEllipseCallout">
            <a:avLst>
              <a:gd name="adj1" fmla="val -99546"/>
              <a:gd name="adj2" fmla="val -16822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solidFill>
                  <a:schemeClr val="tx1"/>
                </a:solidFill>
              </a:rPr>
              <a:t>Backjump to saved state</a:t>
            </a:r>
            <a:endParaRPr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C# Interface</a:t>
            </a:r>
            <a:endParaRPr lang="ja-JP" altLang="en-US" smtClean="0"/>
          </a:p>
        </p:txBody>
      </p:sp>
      <p:sp>
        <p:nvSpPr>
          <p:cNvPr id="87042" name="コンテンツ プレースホルダー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Developed for in-house use.</a:t>
            </a:r>
          </a:p>
          <a:p>
            <a:pPr lvl="1" eaLnBrk="1" hangingPunct="1"/>
            <a:r>
              <a:rPr lang="en-US" altLang="ja-JP" sz="2000" smtClean="0">
                <a:ea typeface="HGP創英角ｺﾞｼｯｸUB" pitchFamily="50" charset="-128"/>
              </a:rPr>
              <a:t>Can write own constraint in C# </a:t>
            </a:r>
            <a:r>
              <a:rPr lang="en-US" altLang="ja-JP" sz="2200" smtClean="0">
                <a:ea typeface="HGP創英角ｺﾞｼｯｸUB" pitchFamily="50" charset="-128"/>
              </a:rPr>
              <a:t>with modern features</a:t>
            </a:r>
          </a:p>
          <a:p>
            <a:pPr lvl="2" eaLnBrk="1" hangingPunct="1"/>
            <a:r>
              <a:rPr lang="en-US" altLang="ja-JP" sz="2000" smtClean="0">
                <a:ea typeface="HGP創英角ｺﾞｼｯｸUB" pitchFamily="50" charset="-128"/>
              </a:rPr>
              <a:t>Various predefined classes</a:t>
            </a:r>
          </a:p>
          <a:p>
            <a:pPr lvl="2" eaLnBrk="1" hangingPunct="1"/>
            <a:r>
              <a:rPr lang="en-US" altLang="ja-JP" sz="2000" smtClean="0">
                <a:ea typeface="HGP創英角ｺﾞｼｯｸUB" pitchFamily="50" charset="-128"/>
              </a:rPr>
              <a:t>Reflection, lambda expression, </a:t>
            </a:r>
            <a:r>
              <a:rPr lang="en-US" altLang="ja-JP" sz="2000" smtClean="0">
                <a:latin typeface="Arial" charset="0"/>
                <a:ea typeface="HGP創英角ｺﾞｼｯｸUB" pitchFamily="50" charset="-128"/>
              </a:rPr>
              <a:t>…</a:t>
            </a:r>
            <a:endParaRPr lang="en-US" altLang="ja-JP" sz="2000" smtClean="0">
              <a:ea typeface="HGP創英角ｺﾞｼｯｸUB" pitchFamily="50" charset="-128"/>
            </a:endParaRPr>
          </a:p>
          <a:p>
            <a:pPr lvl="2" eaLnBrk="1" hangingPunct="1"/>
            <a:r>
              <a:rPr lang="en-US" altLang="ja-JP" sz="2000" smtClean="0">
                <a:ea typeface="HGP創英角ｺﾞｼｯｸUB" pitchFamily="50" charset="-128"/>
              </a:rPr>
              <a:t>Garbage collection</a:t>
            </a:r>
          </a:p>
          <a:p>
            <a:pPr lvl="2" eaLnBrk="1" hangingPunct="1"/>
            <a:r>
              <a:rPr lang="en-US" altLang="ja-JP" sz="2000" smtClean="0">
                <a:ea typeface="HGP創英角ｺﾞｼｯｸUB" pitchFamily="50" charset="-128"/>
              </a:rPr>
              <a:t>IDE aided development and debugging</a:t>
            </a:r>
          </a:p>
          <a:p>
            <a:pPr lvl="1" eaLnBrk="1" hangingPunct="1"/>
            <a:r>
              <a:rPr lang="en-US" altLang="ja-JP" sz="2200" smtClean="0">
                <a:ea typeface="HGP創英角ｺﾞｼｯｸUB" pitchFamily="50" charset="-128"/>
              </a:rPr>
              <a:t>Easy to add GUI</a:t>
            </a:r>
          </a:p>
          <a:p>
            <a:pPr lvl="2" eaLnBrk="1" hangingPunct="1"/>
            <a:r>
              <a:rPr lang="en-US" altLang="ja-JP" sz="2000" smtClean="0">
                <a:ea typeface="HGP創英角ｺﾞｼｯｸUB" pitchFamily="50" charset="-128"/>
              </a:rPr>
              <a:t>GUI is as important as performance of solver in real application.</a:t>
            </a:r>
            <a:endParaRPr lang="ja-JP" altLang="en-US" sz="2000" smtClean="0">
              <a:ea typeface="HGP創英角ｺﾞｼｯｸUB" pitchFamily="50" charset="-128"/>
            </a:endParaRPr>
          </a:p>
          <a:p>
            <a:pPr lvl="1" eaLnBrk="1" hangingPunct="1">
              <a:buFont typeface="Arial" charset="0"/>
              <a:buNone/>
            </a:pPr>
            <a:endParaRPr lang="en-US" altLang="ja-JP" sz="2200" smtClean="0">
              <a:ea typeface="HGP創英角ｺﾞｼｯｸUB" pitchFamily="50" charset="-128"/>
            </a:endParaRPr>
          </a:p>
          <a:p>
            <a:pPr eaLnBrk="1" hangingPunct="1"/>
            <a:endParaRPr lang="ja-JP" altLang="en-US" sz="2400" smtClean="0">
              <a:ea typeface="HGP創英角ｺﾞｼｯｸUB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Applications in Real world</a:t>
            </a:r>
            <a:endParaRPr lang="ja-JP" altLang="en-US" smtClean="0"/>
          </a:p>
        </p:txBody>
      </p:sp>
      <p:sp>
        <p:nvSpPr>
          <p:cNvPr id="88066" name="コンテンツ プレースホルダー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Introduction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What is iZ-C?</a:t>
            </a:r>
          </a:p>
          <a:p>
            <a:pPr eaLnBrk="1" hangingPunct="1"/>
            <a:r>
              <a:rPr lang="en-US" altLang="ja-JP" sz="2600" smtClean="0">
                <a:ea typeface="HGP創英角ｺﾞｼｯｸUB" pitchFamily="50" charset="-128"/>
              </a:rPr>
              <a:t>Inside iZ-C</a:t>
            </a:r>
          </a:p>
          <a:p>
            <a:pPr eaLnBrk="1" hangingPunct="1"/>
            <a:r>
              <a:rPr lang="en-US" altLang="ja-JP" sz="2400" smtClean="0">
                <a:solidFill>
                  <a:srgbClr val="FF0000"/>
                </a:solidFill>
                <a:ea typeface="HGP創英角ｺﾞｼｯｸUB" pitchFamily="50" charset="-128"/>
              </a:rPr>
              <a:t>Applications in Real world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Shift-kun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Film cutting planning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Train driver rostering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izplus (FlatZinc Solver)</a:t>
            </a:r>
          </a:p>
          <a:p>
            <a:pPr eaLnBrk="1" hangingPunct="1"/>
            <a:r>
              <a:rPr lang="en-US" altLang="ja-JP" sz="2600" smtClean="0">
                <a:ea typeface="HGP創英角ｺﾞｼｯｸUB" pitchFamily="50" charset="-128"/>
              </a:rPr>
              <a:t>Summary and 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Shift-kun</a:t>
            </a:r>
            <a:endParaRPr lang="ja-JP" altLang="en-US" smtClean="0"/>
          </a:p>
        </p:txBody>
      </p:sp>
      <p:sp>
        <p:nvSpPr>
          <p:cNvPr id="89090" name="コンテンツ プレースホルダー 2"/>
          <p:cNvSpPr>
            <a:spLocks noGrp="1"/>
          </p:cNvSpPr>
          <p:nvPr>
            <p:ph idx="1"/>
          </p:nvPr>
        </p:nvSpPr>
        <p:spPr bwMode="auto">
          <a:xfrm>
            <a:off x="468313" y="836613"/>
            <a:ext cx="8229600" cy="49577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One of best selling staff rostering application</a:t>
            </a:r>
            <a:endParaRPr lang="ja-JP" altLang="en-US" sz="2400" smtClean="0">
              <a:ea typeface="HGP創英角ｺﾞｼｯｸUB" pitchFamily="50" charset="-128"/>
            </a:endParaRPr>
          </a:p>
        </p:txBody>
      </p:sp>
      <p:pic>
        <p:nvPicPr>
          <p:cNvPr id="8909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2213" y="4840288"/>
            <a:ext cx="1576387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092" name="正方形/長方形 4"/>
          <p:cNvSpPr>
            <a:spLocks noChangeArrowheads="1"/>
          </p:cNvSpPr>
          <p:nvPr/>
        </p:nvSpPr>
        <p:spPr bwMode="auto">
          <a:xfrm>
            <a:off x="1828800" y="2420938"/>
            <a:ext cx="935038" cy="433387"/>
          </a:xfrm>
          <a:prstGeom prst="rect">
            <a:avLst/>
          </a:prstGeom>
          <a:solidFill>
            <a:srgbClr val="92D050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Day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6" name="正方形/長方形 5"/>
          <p:cNvSpPr>
            <a:spLocks noChangeArrowheads="1"/>
          </p:cNvSpPr>
          <p:nvPr/>
        </p:nvSpPr>
        <p:spPr bwMode="auto">
          <a:xfrm>
            <a:off x="2763838" y="2420938"/>
            <a:ext cx="936625" cy="43338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solidFill>
                  <a:schemeClr val="lt1"/>
                </a:solidFill>
                <a:latin typeface="+mn-lt"/>
                <a:ea typeface="+mn-ea"/>
              </a:rPr>
              <a:t>Night</a:t>
            </a:r>
            <a:endParaRPr lang="ja-JP" alt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637088" y="2420938"/>
            <a:ext cx="935037" cy="433387"/>
          </a:xfrm>
          <a:prstGeom prst="rect">
            <a:avLst/>
          </a:prstGeom>
          <a:solidFill>
            <a:srgbClr val="FFC000"/>
          </a:solidFill>
          <a:ln w="158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off</a:t>
            </a:r>
            <a:endParaRPr lang="ja-JP" altLang="en-US" dirty="0"/>
          </a:p>
        </p:txBody>
      </p:sp>
      <p:sp>
        <p:nvSpPr>
          <p:cNvPr id="89095" name="正方形/長方形 7"/>
          <p:cNvSpPr>
            <a:spLocks noChangeArrowheads="1"/>
          </p:cNvSpPr>
          <p:nvPr/>
        </p:nvSpPr>
        <p:spPr bwMode="auto">
          <a:xfrm>
            <a:off x="3700463" y="2420938"/>
            <a:ext cx="936625" cy="433387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 sz="900">
                <a:solidFill>
                  <a:srgbClr val="FFFFFF"/>
                </a:solidFill>
                <a:latin typeface="HGP創英角ｺﾞｼｯｸUB" pitchFamily="50" charset="-128"/>
              </a:rPr>
              <a:t>Next day of Night Shift</a:t>
            </a:r>
            <a:endParaRPr lang="ja-JP" altLang="en-US" sz="900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89096" name="正方形/長方形 8"/>
          <p:cNvSpPr>
            <a:spLocks noChangeArrowheads="1"/>
          </p:cNvSpPr>
          <p:nvPr/>
        </p:nvSpPr>
        <p:spPr bwMode="auto">
          <a:xfrm>
            <a:off x="3719513" y="5307013"/>
            <a:ext cx="936625" cy="433387"/>
          </a:xfrm>
          <a:prstGeom prst="rect">
            <a:avLst/>
          </a:prstGeom>
          <a:solidFill>
            <a:srgbClr val="92D050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Day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89097" name="テキスト ボックス 9"/>
          <p:cNvSpPr txBox="1">
            <a:spLocks noChangeArrowheads="1"/>
          </p:cNvSpPr>
          <p:nvPr/>
        </p:nvSpPr>
        <p:spPr bwMode="auto">
          <a:xfrm>
            <a:off x="503238" y="2420938"/>
            <a:ext cx="1325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ndara" pitchFamily="34" charset="0"/>
                <a:ea typeface="HGP明朝E" pitchFamily="18" charset="-128"/>
              </a:rPr>
              <a:t>Staff1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89098" name="テキスト ボックス 35"/>
          <p:cNvSpPr txBox="1">
            <a:spLocks noChangeArrowheads="1"/>
          </p:cNvSpPr>
          <p:nvPr/>
        </p:nvSpPr>
        <p:spPr bwMode="auto">
          <a:xfrm>
            <a:off x="3678238" y="2016125"/>
            <a:ext cx="885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day3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89099" name="テキスト ボックス 36"/>
          <p:cNvSpPr txBox="1">
            <a:spLocks noChangeArrowheads="1"/>
          </p:cNvSpPr>
          <p:nvPr/>
        </p:nvSpPr>
        <p:spPr bwMode="auto">
          <a:xfrm>
            <a:off x="2770188" y="1998663"/>
            <a:ext cx="885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day2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89100" name="テキスト ボックス 37"/>
          <p:cNvSpPr txBox="1">
            <a:spLocks noChangeArrowheads="1"/>
          </p:cNvSpPr>
          <p:nvPr/>
        </p:nvSpPr>
        <p:spPr bwMode="auto">
          <a:xfrm>
            <a:off x="5537200" y="1998663"/>
            <a:ext cx="885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day5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89101" name="テキスト ボックス 38"/>
          <p:cNvSpPr txBox="1">
            <a:spLocks noChangeArrowheads="1"/>
          </p:cNvSpPr>
          <p:nvPr/>
        </p:nvSpPr>
        <p:spPr bwMode="auto">
          <a:xfrm>
            <a:off x="4600575" y="1998663"/>
            <a:ext cx="885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day4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89102" name="テキスト ボックス 39"/>
          <p:cNvSpPr txBox="1">
            <a:spLocks noChangeArrowheads="1"/>
          </p:cNvSpPr>
          <p:nvPr/>
        </p:nvSpPr>
        <p:spPr bwMode="auto">
          <a:xfrm>
            <a:off x="6523038" y="1998663"/>
            <a:ext cx="885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…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89103" name="テキスト ボックス 36"/>
          <p:cNvSpPr txBox="1">
            <a:spLocks noChangeArrowheads="1"/>
          </p:cNvSpPr>
          <p:nvPr/>
        </p:nvSpPr>
        <p:spPr bwMode="auto">
          <a:xfrm>
            <a:off x="1828800" y="1998663"/>
            <a:ext cx="885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day1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89104" name="正方形/長方形 40"/>
          <p:cNvSpPr>
            <a:spLocks noChangeArrowheads="1"/>
          </p:cNvSpPr>
          <p:nvPr/>
        </p:nvSpPr>
        <p:spPr bwMode="auto">
          <a:xfrm>
            <a:off x="2781300" y="5303838"/>
            <a:ext cx="935038" cy="433387"/>
          </a:xfrm>
          <a:prstGeom prst="rect">
            <a:avLst/>
          </a:prstGeom>
          <a:solidFill>
            <a:srgbClr val="92D050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Day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42" name="正方形/長方形 41"/>
          <p:cNvSpPr>
            <a:spLocks noChangeArrowheads="1"/>
          </p:cNvSpPr>
          <p:nvPr/>
        </p:nvSpPr>
        <p:spPr bwMode="auto">
          <a:xfrm>
            <a:off x="3703638" y="3860800"/>
            <a:ext cx="936625" cy="433388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solidFill>
                  <a:schemeClr val="lt1"/>
                </a:solidFill>
                <a:latin typeface="+mn-lt"/>
                <a:ea typeface="+mn-ea"/>
              </a:rPr>
              <a:t>Night</a:t>
            </a:r>
            <a:endParaRPr lang="ja-JP" alt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1835150" y="3141663"/>
            <a:ext cx="935038" cy="433387"/>
          </a:xfrm>
          <a:prstGeom prst="rect">
            <a:avLst/>
          </a:prstGeom>
          <a:solidFill>
            <a:srgbClr val="FFC000"/>
          </a:solidFill>
          <a:ln w="158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off</a:t>
            </a:r>
            <a:endParaRPr lang="ja-JP" altLang="en-US" dirty="0"/>
          </a:p>
        </p:txBody>
      </p:sp>
      <p:sp>
        <p:nvSpPr>
          <p:cNvPr id="89107" name="正方形/長方形 44"/>
          <p:cNvSpPr>
            <a:spLocks noChangeArrowheads="1"/>
          </p:cNvSpPr>
          <p:nvPr/>
        </p:nvSpPr>
        <p:spPr bwMode="auto">
          <a:xfrm>
            <a:off x="3690938" y="3141663"/>
            <a:ext cx="936625" cy="433387"/>
          </a:xfrm>
          <a:prstGeom prst="rect">
            <a:avLst/>
          </a:prstGeom>
          <a:solidFill>
            <a:srgbClr val="92D050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Day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89108" name="テキスト ボックス 45"/>
          <p:cNvSpPr txBox="1">
            <a:spLocks noChangeArrowheads="1"/>
          </p:cNvSpPr>
          <p:nvPr/>
        </p:nvSpPr>
        <p:spPr bwMode="auto">
          <a:xfrm>
            <a:off x="509588" y="3141663"/>
            <a:ext cx="1325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ndara" pitchFamily="34" charset="0"/>
                <a:ea typeface="HGP明朝E" pitchFamily="18" charset="-128"/>
              </a:rPr>
              <a:t>Staff2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89109" name="正方形/長方形 46"/>
          <p:cNvSpPr>
            <a:spLocks noChangeArrowheads="1"/>
          </p:cNvSpPr>
          <p:nvPr/>
        </p:nvSpPr>
        <p:spPr bwMode="auto">
          <a:xfrm>
            <a:off x="1835150" y="3860800"/>
            <a:ext cx="935038" cy="433388"/>
          </a:xfrm>
          <a:prstGeom prst="rect">
            <a:avLst/>
          </a:prstGeom>
          <a:solidFill>
            <a:srgbClr val="92D050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Day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572125" y="3865563"/>
            <a:ext cx="935038" cy="433387"/>
          </a:xfrm>
          <a:prstGeom prst="rect">
            <a:avLst/>
          </a:prstGeom>
          <a:solidFill>
            <a:srgbClr val="FFC000"/>
          </a:solidFill>
          <a:ln w="158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off</a:t>
            </a:r>
            <a:endParaRPr lang="ja-JP" altLang="en-US" dirty="0"/>
          </a:p>
        </p:txBody>
      </p:sp>
      <p:sp>
        <p:nvSpPr>
          <p:cNvPr id="89111" name="正方形/長方形 49"/>
          <p:cNvSpPr>
            <a:spLocks noChangeArrowheads="1"/>
          </p:cNvSpPr>
          <p:nvPr/>
        </p:nvSpPr>
        <p:spPr bwMode="auto">
          <a:xfrm>
            <a:off x="4649788" y="3860800"/>
            <a:ext cx="936625" cy="433388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 sz="900">
                <a:solidFill>
                  <a:srgbClr val="FFFFFF"/>
                </a:solidFill>
                <a:latin typeface="HGP創英角ｺﾞｼｯｸUB" pitchFamily="50" charset="-128"/>
              </a:rPr>
              <a:t>Next day of Night Shift</a:t>
            </a:r>
            <a:endParaRPr lang="ja-JP" altLang="en-US" sz="900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89112" name="正方形/長方形 50"/>
          <p:cNvSpPr>
            <a:spLocks noChangeArrowheads="1"/>
          </p:cNvSpPr>
          <p:nvPr/>
        </p:nvSpPr>
        <p:spPr bwMode="auto">
          <a:xfrm>
            <a:off x="4643438" y="3141663"/>
            <a:ext cx="936625" cy="433387"/>
          </a:xfrm>
          <a:prstGeom prst="rect">
            <a:avLst/>
          </a:prstGeom>
          <a:solidFill>
            <a:srgbClr val="92D050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Day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89113" name="テキスト ボックス 51"/>
          <p:cNvSpPr txBox="1">
            <a:spLocks noChangeArrowheads="1"/>
          </p:cNvSpPr>
          <p:nvPr/>
        </p:nvSpPr>
        <p:spPr bwMode="auto">
          <a:xfrm>
            <a:off x="509588" y="3860800"/>
            <a:ext cx="1325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ndara" pitchFamily="34" charset="0"/>
                <a:ea typeface="HGP明朝E" pitchFamily="18" charset="-128"/>
              </a:rPr>
              <a:t>Staff3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89114" name="正方形/長方形 52"/>
          <p:cNvSpPr>
            <a:spLocks noChangeArrowheads="1"/>
          </p:cNvSpPr>
          <p:nvPr/>
        </p:nvSpPr>
        <p:spPr bwMode="auto">
          <a:xfrm>
            <a:off x="2755900" y="3141663"/>
            <a:ext cx="935038" cy="433387"/>
          </a:xfrm>
          <a:prstGeom prst="rect">
            <a:avLst/>
          </a:prstGeom>
          <a:solidFill>
            <a:srgbClr val="92D050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Day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54" name="正方形/長方形 53"/>
          <p:cNvSpPr>
            <a:spLocks noChangeArrowheads="1"/>
          </p:cNvSpPr>
          <p:nvPr/>
        </p:nvSpPr>
        <p:spPr bwMode="auto">
          <a:xfrm>
            <a:off x="1828800" y="4581525"/>
            <a:ext cx="936625" cy="433388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solidFill>
                  <a:schemeClr val="lt1"/>
                </a:solidFill>
                <a:latin typeface="+mn-lt"/>
                <a:ea typeface="+mn-ea"/>
              </a:rPr>
              <a:t>Night</a:t>
            </a:r>
            <a:endParaRPr lang="ja-JP" alt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3719513" y="4581525"/>
            <a:ext cx="935037" cy="433388"/>
          </a:xfrm>
          <a:prstGeom prst="rect">
            <a:avLst/>
          </a:prstGeom>
          <a:solidFill>
            <a:srgbClr val="FFC000"/>
          </a:solidFill>
          <a:ln w="158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off</a:t>
            </a:r>
            <a:endParaRPr lang="ja-JP" altLang="en-US" dirty="0"/>
          </a:p>
        </p:txBody>
      </p:sp>
      <p:sp>
        <p:nvSpPr>
          <p:cNvPr id="89117" name="正方形/長方形 55"/>
          <p:cNvSpPr>
            <a:spLocks noChangeArrowheads="1"/>
          </p:cNvSpPr>
          <p:nvPr/>
        </p:nvSpPr>
        <p:spPr bwMode="auto">
          <a:xfrm>
            <a:off x="2781300" y="4581525"/>
            <a:ext cx="936625" cy="433388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 sz="900">
                <a:solidFill>
                  <a:srgbClr val="FFFFFF"/>
                </a:solidFill>
                <a:latin typeface="HGP創英角ｺﾞｼｯｸUB" pitchFamily="50" charset="-128"/>
              </a:rPr>
              <a:t>Next day of Night Shift</a:t>
            </a:r>
            <a:endParaRPr lang="ja-JP" altLang="en-US" sz="900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89118" name="正方形/長方形 56"/>
          <p:cNvSpPr>
            <a:spLocks noChangeArrowheads="1"/>
          </p:cNvSpPr>
          <p:nvPr/>
        </p:nvSpPr>
        <p:spPr bwMode="auto">
          <a:xfrm>
            <a:off x="5580063" y="3141663"/>
            <a:ext cx="936625" cy="433387"/>
          </a:xfrm>
          <a:prstGeom prst="rect">
            <a:avLst/>
          </a:prstGeom>
          <a:solidFill>
            <a:srgbClr val="92D050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Day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89119" name="テキスト ボックス 57"/>
          <p:cNvSpPr txBox="1">
            <a:spLocks noChangeArrowheads="1"/>
          </p:cNvSpPr>
          <p:nvPr/>
        </p:nvSpPr>
        <p:spPr bwMode="auto">
          <a:xfrm>
            <a:off x="509588" y="4581525"/>
            <a:ext cx="1325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ndara" pitchFamily="34" charset="0"/>
                <a:ea typeface="HGP明朝E" pitchFamily="18" charset="-128"/>
              </a:rPr>
              <a:t>Staff4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59" name="正方形/長方形 58"/>
          <p:cNvSpPr>
            <a:spLocks noChangeArrowheads="1"/>
          </p:cNvSpPr>
          <p:nvPr/>
        </p:nvSpPr>
        <p:spPr bwMode="auto">
          <a:xfrm>
            <a:off x="5580063" y="2420938"/>
            <a:ext cx="936625" cy="43338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solidFill>
                  <a:schemeClr val="lt1"/>
                </a:solidFill>
                <a:latin typeface="+mn-lt"/>
                <a:ea typeface="+mn-ea"/>
              </a:rPr>
              <a:t>Night</a:t>
            </a:r>
            <a:endParaRPr lang="ja-JP" alt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9121" name="正方形/長方形 59"/>
          <p:cNvSpPr>
            <a:spLocks noChangeArrowheads="1"/>
          </p:cNvSpPr>
          <p:nvPr/>
        </p:nvSpPr>
        <p:spPr bwMode="auto">
          <a:xfrm>
            <a:off x="5588000" y="5303838"/>
            <a:ext cx="936625" cy="433387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 sz="900">
                <a:solidFill>
                  <a:srgbClr val="FFFFFF"/>
                </a:solidFill>
                <a:latin typeface="HGP創英角ｺﾞｼｯｸUB" pitchFamily="50" charset="-128"/>
              </a:rPr>
              <a:t>Next day of Night Shift</a:t>
            </a:r>
            <a:endParaRPr lang="ja-JP" altLang="en-US" sz="900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61" name="正方形/長方形 60"/>
          <p:cNvSpPr>
            <a:spLocks noChangeArrowheads="1"/>
          </p:cNvSpPr>
          <p:nvPr/>
        </p:nvSpPr>
        <p:spPr bwMode="auto">
          <a:xfrm>
            <a:off x="4651375" y="5307013"/>
            <a:ext cx="936625" cy="43338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solidFill>
                  <a:schemeClr val="lt1"/>
                </a:solidFill>
                <a:latin typeface="+mn-lt"/>
                <a:ea typeface="+mn-ea"/>
              </a:rPr>
              <a:t>Night</a:t>
            </a:r>
            <a:endParaRPr lang="ja-JP" alt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1846263" y="5307013"/>
            <a:ext cx="935037" cy="433387"/>
          </a:xfrm>
          <a:prstGeom prst="rect">
            <a:avLst/>
          </a:prstGeom>
          <a:solidFill>
            <a:srgbClr val="FFC000"/>
          </a:solidFill>
          <a:ln w="158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off</a:t>
            </a:r>
            <a:endParaRPr lang="ja-JP" altLang="en-US" dirty="0"/>
          </a:p>
        </p:txBody>
      </p:sp>
      <p:sp>
        <p:nvSpPr>
          <p:cNvPr id="89124" name="テキスト ボックス 64"/>
          <p:cNvSpPr txBox="1">
            <a:spLocks noChangeArrowheads="1"/>
          </p:cNvSpPr>
          <p:nvPr/>
        </p:nvSpPr>
        <p:spPr bwMode="auto">
          <a:xfrm>
            <a:off x="506413" y="5307013"/>
            <a:ext cx="1325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ndara" pitchFamily="34" charset="0"/>
                <a:ea typeface="HGP明朝E" pitchFamily="18" charset="-128"/>
              </a:rPr>
              <a:t>Staff5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2787650" y="3860800"/>
            <a:ext cx="935038" cy="433388"/>
          </a:xfrm>
          <a:prstGeom prst="rect">
            <a:avLst/>
          </a:prstGeom>
          <a:solidFill>
            <a:srgbClr val="FFC000"/>
          </a:solidFill>
          <a:ln w="158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off</a:t>
            </a:r>
            <a:endParaRPr lang="ja-JP" altLang="en-US" dirty="0"/>
          </a:p>
        </p:txBody>
      </p:sp>
      <p:sp>
        <p:nvSpPr>
          <p:cNvPr id="89126" name="正方形/長方形 66"/>
          <p:cNvSpPr>
            <a:spLocks noChangeArrowheads="1"/>
          </p:cNvSpPr>
          <p:nvPr/>
        </p:nvSpPr>
        <p:spPr bwMode="auto">
          <a:xfrm>
            <a:off x="4651375" y="4581525"/>
            <a:ext cx="936625" cy="433388"/>
          </a:xfrm>
          <a:prstGeom prst="rect">
            <a:avLst/>
          </a:prstGeom>
          <a:solidFill>
            <a:srgbClr val="92D050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Day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89127" name="正方形/長方形 67"/>
          <p:cNvSpPr>
            <a:spLocks noChangeArrowheads="1"/>
          </p:cNvSpPr>
          <p:nvPr/>
        </p:nvSpPr>
        <p:spPr bwMode="auto">
          <a:xfrm>
            <a:off x="5572125" y="4581525"/>
            <a:ext cx="936625" cy="433388"/>
          </a:xfrm>
          <a:prstGeom prst="rect">
            <a:avLst/>
          </a:prstGeom>
          <a:solidFill>
            <a:srgbClr val="92D050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Day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69" name="円/楕円 68"/>
          <p:cNvSpPr/>
          <p:nvPr/>
        </p:nvSpPr>
        <p:spPr>
          <a:xfrm>
            <a:off x="1692275" y="2049463"/>
            <a:ext cx="1095375" cy="3900487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89129" name="線吹き出し 2 (枠付き) 69"/>
          <p:cNvSpPr>
            <a:spLocks/>
          </p:cNvSpPr>
          <p:nvPr/>
        </p:nvSpPr>
        <p:spPr bwMode="auto">
          <a:xfrm>
            <a:off x="2314575" y="5949950"/>
            <a:ext cx="5194300" cy="639763"/>
          </a:xfrm>
          <a:prstGeom prst="borderCallout2">
            <a:avLst>
              <a:gd name="adj1" fmla="val 32579"/>
              <a:gd name="adj2" fmla="val -1468"/>
              <a:gd name="adj3" fmla="val 21407"/>
              <a:gd name="adj4" fmla="val -4009"/>
              <a:gd name="adj5" fmla="val -25630"/>
              <a:gd name="adj6" fmla="val -4995"/>
            </a:avLst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* Satisfy demands of each facilities for every day</a:t>
            </a:r>
          </a:p>
          <a:p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* Staff pair (prohibited or forced)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89130" name="線吹き出し 2 (枠付き) 70"/>
          <p:cNvSpPr>
            <a:spLocks/>
          </p:cNvSpPr>
          <p:nvPr/>
        </p:nvSpPr>
        <p:spPr bwMode="auto">
          <a:xfrm>
            <a:off x="1403350" y="1604963"/>
            <a:ext cx="3702050" cy="320675"/>
          </a:xfrm>
          <a:prstGeom prst="borderCallout2">
            <a:avLst>
              <a:gd name="adj1" fmla="val 32579"/>
              <a:gd name="adj2" fmla="val -1468"/>
              <a:gd name="adj3" fmla="val 50014"/>
              <a:gd name="adj4" fmla="val -4259"/>
              <a:gd name="adj5" fmla="val 242023"/>
              <a:gd name="adj6" fmla="val -11644"/>
            </a:avLst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Staff has his/her own preference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平行四辺形 6"/>
          <p:cNvSpPr/>
          <p:nvPr/>
        </p:nvSpPr>
        <p:spPr>
          <a:xfrm flipV="1">
            <a:off x="611188" y="2432050"/>
            <a:ext cx="2303462" cy="503238"/>
          </a:xfrm>
          <a:prstGeom prst="parallelogram">
            <a:avLst>
              <a:gd name="adj" fmla="val 1476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90114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Film cutting planning</a:t>
            </a:r>
            <a:endParaRPr lang="ja-JP" altLang="en-US" smtClean="0"/>
          </a:p>
        </p:txBody>
      </p:sp>
      <p:sp>
        <p:nvSpPr>
          <p:cNvPr id="6" name="円柱 5"/>
          <p:cNvSpPr/>
          <p:nvPr/>
        </p:nvSpPr>
        <p:spPr>
          <a:xfrm rot="16200000">
            <a:off x="889001" y="1028700"/>
            <a:ext cx="1008062" cy="1798637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5784850" y="4062413"/>
            <a:ext cx="1584325" cy="720725"/>
          </a:xfrm>
          <a:prstGeom prst="rect">
            <a:avLst/>
          </a:prstGeom>
          <a:solidFill>
            <a:srgbClr val="92D050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5772150" y="4876800"/>
            <a:ext cx="1582738" cy="2809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5772150" y="5237163"/>
            <a:ext cx="1582738" cy="279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4059238" y="4062413"/>
            <a:ext cx="1584325" cy="842962"/>
          </a:xfrm>
          <a:prstGeom prst="rect">
            <a:avLst/>
          </a:prstGeom>
          <a:solidFill>
            <a:srgbClr val="FFC00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4059238" y="5016500"/>
            <a:ext cx="1584325" cy="842963"/>
          </a:xfrm>
          <a:prstGeom prst="rect">
            <a:avLst/>
          </a:prstGeom>
          <a:solidFill>
            <a:srgbClr val="FFC00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5772150" y="5580063"/>
            <a:ext cx="1582738" cy="2794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1392238" y="3079750"/>
            <a:ext cx="1595437" cy="0"/>
          </a:xfrm>
          <a:prstGeom prst="straightConnector1">
            <a:avLst/>
          </a:prstGeom>
          <a:ln>
            <a:solidFill>
              <a:schemeClr val="accent6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flipV="1">
            <a:off x="3954463" y="4092575"/>
            <a:ext cx="0" cy="1787525"/>
          </a:xfrm>
          <a:prstGeom prst="straightConnector1">
            <a:avLst/>
          </a:prstGeom>
          <a:ln>
            <a:solidFill>
              <a:schemeClr val="accent6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124" name="テキスト ボックス 22"/>
          <p:cNvSpPr txBox="1">
            <a:spLocks noChangeArrowheads="1"/>
          </p:cNvSpPr>
          <p:nvPr/>
        </p:nvSpPr>
        <p:spPr bwMode="auto">
          <a:xfrm>
            <a:off x="1546225" y="3079750"/>
            <a:ext cx="14414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HGP創英角ｺﾞｼｯｸUB" pitchFamily="50" charset="-128"/>
              </a:rPr>
              <a:t>width</a:t>
            </a:r>
            <a:endParaRPr lang="ja-JP" altLang="en-US">
              <a:latin typeface="HGP創英角ｺﾞｼｯｸUB" pitchFamily="50" charset="-128"/>
            </a:endParaRPr>
          </a:p>
        </p:txBody>
      </p:sp>
      <p:sp>
        <p:nvSpPr>
          <p:cNvPr id="90125" name="テキスト ボックス 23"/>
          <p:cNvSpPr txBox="1">
            <a:spLocks noChangeArrowheads="1"/>
          </p:cNvSpPr>
          <p:nvPr/>
        </p:nvSpPr>
        <p:spPr bwMode="auto">
          <a:xfrm rot="-5400000">
            <a:off x="3049587" y="4719638"/>
            <a:ext cx="143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HGP創英角ｺﾞｼｯｸUB" pitchFamily="50" charset="-128"/>
              </a:rPr>
              <a:t>width</a:t>
            </a:r>
            <a:endParaRPr lang="ja-JP" altLang="en-US">
              <a:latin typeface="HGP創英角ｺﾞｼｯｸUB" pitchFamily="50" charset="-128"/>
            </a:endParaRPr>
          </a:p>
        </p:txBody>
      </p:sp>
      <p:sp>
        <p:nvSpPr>
          <p:cNvPr id="25" name="円形吹き出し 24"/>
          <p:cNvSpPr/>
          <p:nvPr/>
        </p:nvSpPr>
        <p:spPr>
          <a:xfrm>
            <a:off x="7439025" y="5805488"/>
            <a:ext cx="1368425" cy="358775"/>
          </a:xfrm>
          <a:prstGeom prst="wedgeEllipseCallout">
            <a:avLst>
              <a:gd name="adj1" fmla="val -74489"/>
              <a:gd name="adj2" fmla="val -84160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loss</a:t>
            </a:r>
            <a:endParaRPr lang="ja-JP" altLang="en-US" dirty="0"/>
          </a:p>
        </p:txBody>
      </p:sp>
      <p:sp>
        <p:nvSpPr>
          <p:cNvPr id="26" name="右中かっこ 25"/>
          <p:cNvSpPr/>
          <p:nvPr/>
        </p:nvSpPr>
        <p:spPr>
          <a:xfrm rot="16200000">
            <a:off x="4712495" y="2996406"/>
            <a:ext cx="277812" cy="1584325"/>
          </a:xfrm>
          <a:prstGeom prst="rightBrac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7" name="右中かっこ 26"/>
          <p:cNvSpPr/>
          <p:nvPr/>
        </p:nvSpPr>
        <p:spPr>
          <a:xfrm rot="16200000">
            <a:off x="6479382" y="2996406"/>
            <a:ext cx="277812" cy="1584325"/>
          </a:xfrm>
          <a:prstGeom prst="rightBrac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90129" name="テキスト ボックス 27"/>
          <p:cNvSpPr txBox="1">
            <a:spLocks noChangeArrowheads="1"/>
          </p:cNvSpPr>
          <p:nvPr/>
        </p:nvSpPr>
        <p:spPr bwMode="auto">
          <a:xfrm>
            <a:off x="4132263" y="3279775"/>
            <a:ext cx="14398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HGP創英角ｺﾞｼｯｸUB" pitchFamily="50" charset="-128"/>
              </a:rPr>
              <a:t>Lot1</a:t>
            </a:r>
            <a:endParaRPr lang="ja-JP" altLang="en-US">
              <a:latin typeface="HGP創英角ｺﾞｼｯｸUB" pitchFamily="50" charset="-128"/>
            </a:endParaRPr>
          </a:p>
        </p:txBody>
      </p:sp>
      <p:sp>
        <p:nvSpPr>
          <p:cNvPr id="90130" name="テキスト ボックス 28"/>
          <p:cNvSpPr txBox="1">
            <a:spLocks noChangeArrowheads="1"/>
          </p:cNvSpPr>
          <p:nvPr/>
        </p:nvSpPr>
        <p:spPr bwMode="auto">
          <a:xfrm>
            <a:off x="5857875" y="3275013"/>
            <a:ext cx="14398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HGP創英角ｺﾞｼｯｸUB" pitchFamily="50" charset="-128"/>
              </a:rPr>
              <a:t>Lot2</a:t>
            </a:r>
            <a:endParaRPr lang="ja-JP" altLang="en-US">
              <a:latin typeface="HGP創英角ｺﾞｼｯｸUB" pitchFamily="50" charset="-128"/>
            </a:endParaRPr>
          </a:p>
        </p:txBody>
      </p:sp>
      <p:sp>
        <p:nvSpPr>
          <p:cNvPr id="30" name="曲折矢印 29"/>
          <p:cNvSpPr/>
          <p:nvPr/>
        </p:nvSpPr>
        <p:spPr>
          <a:xfrm rot="5400000">
            <a:off x="3217863" y="2686050"/>
            <a:ext cx="814387" cy="86836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90132" name="テキスト ボックス 33"/>
          <p:cNvSpPr txBox="1">
            <a:spLocks noChangeArrowheads="1"/>
          </p:cNvSpPr>
          <p:nvPr/>
        </p:nvSpPr>
        <p:spPr bwMode="auto">
          <a:xfrm>
            <a:off x="6862763" y="3370263"/>
            <a:ext cx="143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HGP創英角ｺﾞｼｯｸUB" pitchFamily="50" charset="-128"/>
              </a:rPr>
              <a:t>…</a:t>
            </a:r>
            <a:endParaRPr lang="ja-JP" altLang="en-US">
              <a:latin typeface="HGP創英角ｺﾞｼｯｸUB" pitchFamily="50" charset="-128"/>
            </a:endParaRPr>
          </a:p>
        </p:txBody>
      </p:sp>
      <p:sp>
        <p:nvSpPr>
          <p:cNvPr id="90133" name="テキスト ボックス 34"/>
          <p:cNvSpPr txBox="1">
            <a:spLocks noChangeArrowheads="1"/>
          </p:cNvSpPr>
          <p:nvPr/>
        </p:nvSpPr>
        <p:spPr bwMode="auto">
          <a:xfrm>
            <a:off x="7410450" y="4184650"/>
            <a:ext cx="1439863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 sz="6600">
                <a:latin typeface="HGP創英角ｺﾞｼｯｸUB" pitchFamily="50" charset="-128"/>
              </a:rPr>
              <a:t>…</a:t>
            </a:r>
            <a:endParaRPr lang="ja-JP" altLang="en-US" sz="6600">
              <a:latin typeface="HGP創英角ｺﾞｼｯｸUB" pitchFamily="50" charset="-128"/>
            </a:endParaRPr>
          </a:p>
        </p:txBody>
      </p:sp>
      <p:sp>
        <p:nvSpPr>
          <p:cNvPr id="90134" name="テキスト ボックス 35"/>
          <p:cNvSpPr txBox="1">
            <a:spLocks noChangeArrowheads="1"/>
          </p:cNvSpPr>
          <p:nvPr/>
        </p:nvSpPr>
        <p:spPr bwMode="auto">
          <a:xfrm>
            <a:off x="149225" y="5260975"/>
            <a:ext cx="38052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altLang="ja-JP" sz="1400">
                <a:latin typeface="HGP創英角ｺﾞｼｯｸUB" pitchFamily="50" charset="-128"/>
              </a:rPr>
              <a:t>Demands are given for each width of films </a:t>
            </a:r>
          </a:p>
          <a:p>
            <a:pPr marL="285750" indent="-285750">
              <a:buFont typeface="Arial" charset="0"/>
              <a:buChar char="•"/>
            </a:pPr>
            <a:r>
              <a:rPr lang="en-US" altLang="ja-JP" sz="1400">
                <a:latin typeface="HGP創英角ｺﾞｼｯｸUB" pitchFamily="50" charset="-128"/>
              </a:rPr>
              <a:t>Minimize re-arrangement of cutter</a:t>
            </a:r>
          </a:p>
          <a:p>
            <a:pPr marL="285750" indent="-285750">
              <a:buFont typeface="Arial" charset="0"/>
              <a:buChar char="•"/>
            </a:pPr>
            <a:r>
              <a:rPr lang="en-US" altLang="ja-JP" sz="1400">
                <a:latin typeface="HGP創英角ｺﾞｼｯｸUB" pitchFamily="50" charset="-128"/>
              </a:rPr>
              <a:t>Minimize loss</a:t>
            </a:r>
          </a:p>
          <a:p>
            <a:pPr marL="285750" indent="-285750">
              <a:buFont typeface="Arial" charset="0"/>
              <a:buChar char="•"/>
            </a:pPr>
            <a:r>
              <a:rPr lang="en-US" altLang="ja-JP" sz="1400">
                <a:latin typeface="HGP創英角ｺﾞｼｯｸUB" pitchFamily="50" charset="-128"/>
              </a:rPr>
              <a:t>Minimize surplus production</a:t>
            </a:r>
            <a:endParaRPr lang="ja-JP" altLang="en-US" sz="1400">
              <a:latin typeface="HGP創英角ｺﾞｼｯｸUB" pitchFamily="50" charset="-128"/>
            </a:endParaRPr>
          </a:p>
        </p:txBody>
      </p:sp>
      <p:sp>
        <p:nvSpPr>
          <p:cNvPr id="37" name="円形吹き出し 36"/>
          <p:cNvSpPr/>
          <p:nvPr/>
        </p:nvSpPr>
        <p:spPr>
          <a:xfrm>
            <a:off x="152400" y="4006850"/>
            <a:ext cx="2835275" cy="652463"/>
          </a:xfrm>
          <a:prstGeom prst="wedgeEllipseCallout">
            <a:avLst>
              <a:gd name="adj1" fmla="val 32620"/>
              <a:gd name="adj2" fmla="val -73375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/>
              <a:t>Change arrangement of cutters for each lot</a:t>
            </a:r>
            <a:endParaRPr lang="ja-JP" altLang="en-US" sz="1400" dirty="0"/>
          </a:p>
        </p:txBody>
      </p:sp>
      <p:pic>
        <p:nvPicPr>
          <p:cNvPr id="90136" name="Picture 3" descr="C:\Users\tfuji\AppData\Local\Microsoft\Windows\Temporary Internet Files\Content.IE5\U9UHT17I\MC90032566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6635337">
            <a:off x="2341563" y="3338512"/>
            <a:ext cx="8318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コンテンツ プレースホルダー 1"/>
          <p:cNvSpPr>
            <a:spLocks noGrp="1"/>
          </p:cNvSpPr>
          <p:nvPr>
            <p:ph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Train driver scheduling problem consists of two phases.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Daily operation schedule</a:t>
            </a:r>
          </a:p>
          <a:p>
            <a:pPr lvl="2" eaLnBrk="1" hangingPunct="1"/>
            <a:r>
              <a:rPr lang="en-US" altLang="ja-JP" sz="2400" smtClean="0">
                <a:ea typeface="HGP創英角ｺﾞｼｯｸUB" pitchFamily="50" charset="-128"/>
              </a:rPr>
              <a:t>Starts from base station, operate trains station to station, and finally returns to base station.</a:t>
            </a:r>
            <a:br>
              <a:rPr lang="en-US" altLang="ja-JP" sz="2400" smtClean="0">
                <a:ea typeface="HGP創英角ｺﾞｼｯｸUB" pitchFamily="50" charset="-128"/>
              </a:rPr>
            </a:br>
            <a:r>
              <a:rPr lang="en-US" altLang="ja-JP" sz="2400" smtClean="0">
                <a:ea typeface="HGP創英角ｺﾞｼｯｸUB" pitchFamily="50" charset="-128"/>
              </a:rPr>
              <a:t>(in 1 day or 2day)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Roster for each driver</a:t>
            </a:r>
          </a:p>
          <a:p>
            <a:pPr lvl="2" eaLnBrk="1" hangingPunct="1"/>
            <a:r>
              <a:rPr lang="en-US" altLang="ja-JP" sz="2400" smtClean="0">
                <a:ea typeface="HGP創英角ｺﾞｼｯｸUB" pitchFamily="50" charset="-128"/>
              </a:rPr>
              <a:t>To cover each daily operation, each driver starts different day in one schedule. (see next figure) </a:t>
            </a:r>
          </a:p>
        </p:txBody>
      </p:sp>
      <p:sp>
        <p:nvSpPr>
          <p:cNvPr id="91138" name="タイトル 2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en-US" altLang="ja-JP" smtClean="0"/>
              <a:t>Train driver rostering (1)</a:t>
            </a:r>
            <a:endParaRPr lang="ja-JP" altLang="en-US" smtClean="0"/>
          </a:p>
        </p:txBody>
      </p:sp>
      <p:sp>
        <p:nvSpPr>
          <p:cNvPr id="91139" name="線吹き出し 1 (枠付き) 3"/>
          <p:cNvSpPr>
            <a:spLocks/>
          </p:cNvSpPr>
          <p:nvPr/>
        </p:nvSpPr>
        <p:spPr bwMode="auto">
          <a:xfrm>
            <a:off x="4787900" y="3573463"/>
            <a:ext cx="2089150" cy="503237"/>
          </a:xfrm>
          <a:prstGeom prst="borderCallout1">
            <a:avLst>
              <a:gd name="adj1" fmla="val 22713"/>
              <a:gd name="adj2" fmla="val -3648"/>
              <a:gd name="adj3" fmla="val 79810"/>
              <a:gd name="adj4" fmla="val -29787"/>
            </a:avLst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Candara" pitchFamily="34" charset="0"/>
                <a:ea typeface="HGP明朝E" pitchFamily="18" charset="-128"/>
              </a:rPr>
              <a:t>Natural to use CP</a:t>
            </a:r>
          </a:p>
        </p:txBody>
      </p:sp>
      <p:sp>
        <p:nvSpPr>
          <p:cNvPr id="91140" name="線吹き出し 1 (枠付き) 3"/>
          <p:cNvSpPr>
            <a:spLocks/>
          </p:cNvSpPr>
          <p:nvPr/>
        </p:nvSpPr>
        <p:spPr bwMode="auto">
          <a:xfrm>
            <a:off x="4932363" y="2060575"/>
            <a:ext cx="3527425" cy="503238"/>
          </a:xfrm>
          <a:prstGeom prst="borderCallout1">
            <a:avLst>
              <a:gd name="adj1" fmla="val 22713"/>
              <a:gd name="adj2" fmla="val -2162"/>
              <a:gd name="adj3" fmla="val 49213"/>
              <a:gd name="adj4" fmla="val -11250"/>
            </a:avLst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Candara" pitchFamily="34" charset="0"/>
                <a:ea typeface="HGP明朝E" pitchFamily="18" charset="-128"/>
              </a:rPr>
              <a:t>Multi depot VRP</a:t>
            </a:r>
          </a:p>
          <a:p>
            <a:pPr algn="ctr"/>
            <a:r>
              <a:rPr lang="en-US" altLang="ja-JP">
                <a:solidFill>
                  <a:srgbClr val="FFFFFF"/>
                </a:solidFill>
                <a:latin typeface="Candara" pitchFamily="34" charset="0"/>
                <a:ea typeface="HGP明朝E" pitchFamily="18" charset="-128"/>
              </a:rPr>
              <a:t>(CP can be used, but hard)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タイトル 2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en-US" altLang="ja-JP" smtClean="0"/>
              <a:t>Train driver rostering (2)</a:t>
            </a:r>
            <a:endParaRPr lang="ja-JP" altLang="en-US" smtClean="0"/>
          </a:p>
        </p:txBody>
      </p:sp>
      <p:sp>
        <p:nvSpPr>
          <p:cNvPr id="92162" name="正方形/長方形 3"/>
          <p:cNvSpPr>
            <a:spLocks noChangeArrowheads="1"/>
          </p:cNvSpPr>
          <p:nvPr/>
        </p:nvSpPr>
        <p:spPr bwMode="auto">
          <a:xfrm>
            <a:off x="1835150" y="1341438"/>
            <a:ext cx="935038" cy="433387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op1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163" name="正方形/長方形 4"/>
          <p:cNvSpPr>
            <a:spLocks noChangeArrowheads="1"/>
          </p:cNvSpPr>
          <p:nvPr/>
        </p:nvSpPr>
        <p:spPr bwMode="auto">
          <a:xfrm>
            <a:off x="2770188" y="1341438"/>
            <a:ext cx="936625" cy="433387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op2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4643438" y="1341438"/>
            <a:ext cx="935037" cy="433387"/>
          </a:xfrm>
          <a:prstGeom prst="rect">
            <a:avLst/>
          </a:prstGeom>
          <a:solidFill>
            <a:srgbClr val="FFC000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off</a:t>
            </a:r>
            <a:endParaRPr lang="ja-JP" altLang="en-US" dirty="0"/>
          </a:p>
        </p:txBody>
      </p:sp>
      <p:sp>
        <p:nvSpPr>
          <p:cNvPr id="92165" name="正方形/長方形 6"/>
          <p:cNvSpPr>
            <a:spLocks noChangeArrowheads="1"/>
          </p:cNvSpPr>
          <p:nvPr/>
        </p:nvSpPr>
        <p:spPr bwMode="auto">
          <a:xfrm>
            <a:off x="3706813" y="1341438"/>
            <a:ext cx="936625" cy="433387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op3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166" name="正方形/長方形 7"/>
          <p:cNvSpPr>
            <a:spLocks noChangeArrowheads="1"/>
          </p:cNvSpPr>
          <p:nvPr/>
        </p:nvSpPr>
        <p:spPr bwMode="auto">
          <a:xfrm>
            <a:off x="5575300" y="1341438"/>
            <a:ext cx="936625" cy="433387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op4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167" name="テキスト ボックス 9"/>
          <p:cNvSpPr txBox="1">
            <a:spLocks noChangeArrowheads="1"/>
          </p:cNvSpPr>
          <p:nvPr/>
        </p:nvSpPr>
        <p:spPr bwMode="auto">
          <a:xfrm>
            <a:off x="509588" y="1341438"/>
            <a:ext cx="1325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ndara" pitchFamily="34" charset="0"/>
                <a:ea typeface="HGP明朝E" pitchFamily="18" charset="-128"/>
              </a:rPr>
              <a:t>Base plan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2168" name="正方形/長方形 10"/>
          <p:cNvSpPr>
            <a:spLocks noChangeArrowheads="1"/>
          </p:cNvSpPr>
          <p:nvPr/>
        </p:nvSpPr>
        <p:spPr bwMode="auto">
          <a:xfrm>
            <a:off x="5522913" y="2995613"/>
            <a:ext cx="936625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op1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169" name="正方形/長方形 11"/>
          <p:cNvSpPr>
            <a:spLocks noChangeArrowheads="1"/>
          </p:cNvSpPr>
          <p:nvPr/>
        </p:nvSpPr>
        <p:spPr bwMode="auto">
          <a:xfrm>
            <a:off x="1758950" y="2998788"/>
            <a:ext cx="936625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op2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632200" y="2998788"/>
            <a:ext cx="935038" cy="431800"/>
          </a:xfrm>
          <a:prstGeom prst="rect">
            <a:avLst/>
          </a:prstGeom>
          <a:solidFill>
            <a:srgbClr val="FFC000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off</a:t>
            </a:r>
            <a:endParaRPr lang="ja-JP" altLang="en-US" dirty="0"/>
          </a:p>
        </p:txBody>
      </p:sp>
      <p:sp>
        <p:nvSpPr>
          <p:cNvPr id="92171" name="正方形/長方形 13"/>
          <p:cNvSpPr>
            <a:spLocks noChangeArrowheads="1"/>
          </p:cNvSpPr>
          <p:nvPr/>
        </p:nvSpPr>
        <p:spPr bwMode="auto">
          <a:xfrm>
            <a:off x="2695575" y="2998788"/>
            <a:ext cx="936625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op3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172" name="正方形/長方形 14"/>
          <p:cNvSpPr>
            <a:spLocks noChangeArrowheads="1"/>
          </p:cNvSpPr>
          <p:nvPr/>
        </p:nvSpPr>
        <p:spPr bwMode="auto">
          <a:xfrm>
            <a:off x="4575175" y="2998788"/>
            <a:ext cx="936625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op4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173" name="テキスト ボックス 15"/>
          <p:cNvSpPr txBox="1">
            <a:spLocks noChangeArrowheads="1"/>
          </p:cNvSpPr>
          <p:nvPr/>
        </p:nvSpPr>
        <p:spPr bwMode="auto">
          <a:xfrm>
            <a:off x="463550" y="2998788"/>
            <a:ext cx="13255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ndara" pitchFamily="34" charset="0"/>
                <a:ea typeface="HGP明朝E" pitchFamily="18" charset="-128"/>
              </a:rPr>
              <a:t>Driver2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2174" name="正方形/長方形 16"/>
          <p:cNvSpPr>
            <a:spLocks noChangeArrowheads="1"/>
          </p:cNvSpPr>
          <p:nvPr/>
        </p:nvSpPr>
        <p:spPr bwMode="auto">
          <a:xfrm>
            <a:off x="4575175" y="3717925"/>
            <a:ext cx="936625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op1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175" name="正方形/長方形 17"/>
          <p:cNvSpPr>
            <a:spLocks noChangeArrowheads="1"/>
          </p:cNvSpPr>
          <p:nvPr/>
        </p:nvSpPr>
        <p:spPr bwMode="auto">
          <a:xfrm>
            <a:off x="5511800" y="3717925"/>
            <a:ext cx="936625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op2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695575" y="3717925"/>
            <a:ext cx="936625" cy="430213"/>
          </a:xfrm>
          <a:prstGeom prst="rect">
            <a:avLst/>
          </a:prstGeom>
          <a:solidFill>
            <a:srgbClr val="FFC000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off</a:t>
            </a:r>
            <a:endParaRPr lang="ja-JP" altLang="en-US" dirty="0"/>
          </a:p>
        </p:txBody>
      </p:sp>
      <p:sp>
        <p:nvSpPr>
          <p:cNvPr id="92177" name="正方形/長方形 19"/>
          <p:cNvSpPr>
            <a:spLocks noChangeArrowheads="1"/>
          </p:cNvSpPr>
          <p:nvPr/>
        </p:nvSpPr>
        <p:spPr bwMode="auto">
          <a:xfrm>
            <a:off x="1758950" y="3717925"/>
            <a:ext cx="936625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op3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178" name="正方形/長方形 20"/>
          <p:cNvSpPr>
            <a:spLocks noChangeArrowheads="1"/>
          </p:cNvSpPr>
          <p:nvPr/>
        </p:nvSpPr>
        <p:spPr bwMode="auto">
          <a:xfrm>
            <a:off x="3640138" y="3717925"/>
            <a:ext cx="935037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op4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179" name="テキスト ボックス 21"/>
          <p:cNvSpPr txBox="1">
            <a:spLocks noChangeArrowheads="1"/>
          </p:cNvSpPr>
          <p:nvPr/>
        </p:nvSpPr>
        <p:spPr bwMode="auto">
          <a:xfrm>
            <a:off x="463550" y="3717925"/>
            <a:ext cx="1323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ndara" pitchFamily="34" charset="0"/>
                <a:ea typeface="HGP明朝E" pitchFamily="18" charset="-128"/>
              </a:rPr>
              <a:t>Driver3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2180" name="正方形/長方形 22"/>
          <p:cNvSpPr>
            <a:spLocks noChangeArrowheads="1"/>
          </p:cNvSpPr>
          <p:nvPr/>
        </p:nvSpPr>
        <p:spPr bwMode="auto">
          <a:xfrm>
            <a:off x="3633788" y="4510088"/>
            <a:ext cx="935037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op1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181" name="正方形/長方形 23"/>
          <p:cNvSpPr>
            <a:spLocks noChangeArrowheads="1"/>
          </p:cNvSpPr>
          <p:nvPr/>
        </p:nvSpPr>
        <p:spPr bwMode="auto">
          <a:xfrm>
            <a:off x="4568825" y="4510088"/>
            <a:ext cx="936625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op2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758950" y="4510088"/>
            <a:ext cx="936625" cy="431800"/>
          </a:xfrm>
          <a:prstGeom prst="rect">
            <a:avLst/>
          </a:prstGeom>
          <a:solidFill>
            <a:srgbClr val="FFC000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off</a:t>
            </a:r>
            <a:endParaRPr lang="ja-JP" altLang="en-US" dirty="0"/>
          </a:p>
        </p:txBody>
      </p:sp>
      <p:sp>
        <p:nvSpPr>
          <p:cNvPr id="92183" name="正方形/長方形 25"/>
          <p:cNvSpPr>
            <a:spLocks noChangeArrowheads="1"/>
          </p:cNvSpPr>
          <p:nvPr/>
        </p:nvSpPr>
        <p:spPr bwMode="auto">
          <a:xfrm>
            <a:off x="5505450" y="4510088"/>
            <a:ext cx="936625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op3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184" name="正方形/長方形 26"/>
          <p:cNvSpPr>
            <a:spLocks noChangeArrowheads="1"/>
          </p:cNvSpPr>
          <p:nvPr/>
        </p:nvSpPr>
        <p:spPr bwMode="auto">
          <a:xfrm>
            <a:off x="2703513" y="4510088"/>
            <a:ext cx="936625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op4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185" name="テキスト ボックス 27"/>
          <p:cNvSpPr txBox="1">
            <a:spLocks noChangeArrowheads="1"/>
          </p:cNvSpPr>
          <p:nvPr/>
        </p:nvSpPr>
        <p:spPr bwMode="auto">
          <a:xfrm>
            <a:off x="427038" y="4510088"/>
            <a:ext cx="1325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ndara" pitchFamily="34" charset="0"/>
                <a:ea typeface="HGP明朝E" pitchFamily="18" charset="-128"/>
              </a:rPr>
              <a:t>Driver4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2186" name="正方形/長方形 28"/>
          <p:cNvSpPr>
            <a:spLocks noChangeArrowheads="1"/>
          </p:cNvSpPr>
          <p:nvPr/>
        </p:nvSpPr>
        <p:spPr bwMode="auto">
          <a:xfrm>
            <a:off x="1787525" y="2278063"/>
            <a:ext cx="936625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op1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187" name="正方形/長方形 29"/>
          <p:cNvSpPr>
            <a:spLocks noChangeArrowheads="1"/>
          </p:cNvSpPr>
          <p:nvPr/>
        </p:nvSpPr>
        <p:spPr bwMode="auto">
          <a:xfrm>
            <a:off x="2724150" y="2278063"/>
            <a:ext cx="936625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op2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4595813" y="2278063"/>
            <a:ext cx="936625" cy="431800"/>
          </a:xfrm>
          <a:prstGeom prst="rect">
            <a:avLst/>
          </a:prstGeom>
          <a:solidFill>
            <a:srgbClr val="FFC000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off</a:t>
            </a:r>
            <a:endParaRPr lang="ja-JP" altLang="en-US" dirty="0"/>
          </a:p>
        </p:txBody>
      </p:sp>
      <p:sp>
        <p:nvSpPr>
          <p:cNvPr id="92189" name="正方形/長方形 31"/>
          <p:cNvSpPr>
            <a:spLocks noChangeArrowheads="1"/>
          </p:cNvSpPr>
          <p:nvPr/>
        </p:nvSpPr>
        <p:spPr bwMode="auto">
          <a:xfrm>
            <a:off x="3660775" y="2278063"/>
            <a:ext cx="935038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op3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190" name="正方形/長方形 32"/>
          <p:cNvSpPr>
            <a:spLocks noChangeArrowheads="1"/>
          </p:cNvSpPr>
          <p:nvPr/>
        </p:nvSpPr>
        <p:spPr bwMode="auto">
          <a:xfrm>
            <a:off x="5540375" y="2278063"/>
            <a:ext cx="935038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op4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191" name="テキスト ボックス 33"/>
          <p:cNvSpPr txBox="1">
            <a:spLocks noChangeArrowheads="1"/>
          </p:cNvSpPr>
          <p:nvPr/>
        </p:nvSpPr>
        <p:spPr bwMode="auto">
          <a:xfrm>
            <a:off x="463550" y="2278063"/>
            <a:ext cx="13239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ndara" pitchFamily="34" charset="0"/>
                <a:ea typeface="HGP明朝E" pitchFamily="18" charset="-128"/>
              </a:rPr>
              <a:t>Driver1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2192" name="テキスト ボックス 34"/>
          <p:cNvSpPr txBox="1">
            <a:spLocks noChangeArrowheads="1"/>
          </p:cNvSpPr>
          <p:nvPr/>
        </p:nvSpPr>
        <p:spPr bwMode="auto">
          <a:xfrm>
            <a:off x="1752600" y="1846263"/>
            <a:ext cx="885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day1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2193" name="テキスト ボックス 35"/>
          <p:cNvSpPr txBox="1">
            <a:spLocks noChangeArrowheads="1"/>
          </p:cNvSpPr>
          <p:nvPr/>
        </p:nvSpPr>
        <p:spPr bwMode="auto">
          <a:xfrm>
            <a:off x="3678238" y="1863725"/>
            <a:ext cx="885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day3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2194" name="テキスト ボックス 36"/>
          <p:cNvSpPr txBox="1">
            <a:spLocks noChangeArrowheads="1"/>
          </p:cNvSpPr>
          <p:nvPr/>
        </p:nvSpPr>
        <p:spPr bwMode="auto">
          <a:xfrm>
            <a:off x="2770188" y="1846263"/>
            <a:ext cx="885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day2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2195" name="テキスト ボックス 37"/>
          <p:cNvSpPr txBox="1">
            <a:spLocks noChangeArrowheads="1"/>
          </p:cNvSpPr>
          <p:nvPr/>
        </p:nvSpPr>
        <p:spPr bwMode="auto">
          <a:xfrm>
            <a:off x="5537200" y="1846263"/>
            <a:ext cx="885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day5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2196" name="テキスト ボックス 38"/>
          <p:cNvSpPr txBox="1">
            <a:spLocks noChangeArrowheads="1"/>
          </p:cNvSpPr>
          <p:nvPr/>
        </p:nvSpPr>
        <p:spPr bwMode="auto">
          <a:xfrm>
            <a:off x="4600575" y="1846263"/>
            <a:ext cx="885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day4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2197" name="テキスト ボックス 39"/>
          <p:cNvSpPr txBox="1">
            <a:spLocks noChangeArrowheads="1"/>
          </p:cNvSpPr>
          <p:nvPr/>
        </p:nvSpPr>
        <p:spPr bwMode="auto">
          <a:xfrm>
            <a:off x="6523038" y="1846263"/>
            <a:ext cx="885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…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2198" name="正方形/長方形 40"/>
          <p:cNvSpPr>
            <a:spLocks noChangeArrowheads="1"/>
          </p:cNvSpPr>
          <p:nvPr/>
        </p:nvSpPr>
        <p:spPr bwMode="auto">
          <a:xfrm>
            <a:off x="2700338" y="5230813"/>
            <a:ext cx="935037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op1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199" name="正方形/長方形 41"/>
          <p:cNvSpPr>
            <a:spLocks noChangeArrowheads="1"/>
          </p:cNvSpPr>
          <p:nvPr/>
        </p:nvSpPr>
        <p:spPr bwMode="auto">
          <a:xfrm>
            <a:off x="3635375" y="5230813"/>
            <a:ext cx="936625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op2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478463" y="5230813"/>
            <a:ext cx="936625" cy="431800"/>
          </a:xfrm>
          <a:prstGeom prst="rect">
            <a:avLst/>
          </a:prstGeom>
          <a:solidFill>
            <a:srgbClr val="FFC000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off</a:t>
            </a:r>
            <a:endParaRPr lang="ja-JP" altLang="en-US" dirty="0"/>
          </a:p>
        </p:txBody>
      </p:sp>
      <p:sp>
        <p:nvSpPr>
          <p:cNvPr id="92201" name="正方形/長方形 43"/>
          <p:cNvSpPr>
            <a:spLocks noChangeArrowheads="1"/>
          </p:cNvSpPr>
          <p:nvPr/>
        </p:nvSpPr>
        <p:spPr bwMode="auto">
          <a:xfrm>
            <a:off x="4572000" y="5230813"/>
            <a:ext cx="936625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op3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202" name="正方形/長方形 44"/>
          <p:cNvSpPr>
            <a:spLocks noChangeArrowheads="1"/>
          </p:cNvSpPr>
          <p:nvPr/>
        </p:nvSpPr>
        <p:spPr bwMode="auto">
          <a:xfrm>
            <a:off x="1770063" y="5230813"/>
            <a:ext cx="935037" cy="431800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op4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2203" name="テキスト ボックス 45"/>
          <p:cNvSpPr txBox="1">
            <a:spLocks noChangeArrowheads="1"/>
          </p:cNvSpPr>
          <p:nvPr/>
        </p:nvSpPr>
        <p:spPr bwMode="auto">
          <a:xfrm>
            <a:off x="438150" y="5230813"/>
            <a:ext cx="13239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ndara" pitchFamily="34" charset="0"/>
                <a:ea typeface="HGP明朝E" pitchFamily="18" charset="-128"/>
              </a:rPr>
              <a:t>Driver5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47" name="円/楕円 46"/>
          <p:cNvSpPr/>
          <p:nvPr/>
        </p:nvSpPr>
        <p:spPr>
          <a:xfrm>
            <a:off x="1517650" y="2049463"/>
            <a:ext cx="1439863" cy="3900487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92205" name="テキスト ボックス 47"/>
          <p:cNvSpPr txBox="1">
            <a:spLocks noChangeArrowheads="1"/>
          </p:cNvSpPr>
          <p:nvPr/>
        </p:nvSpPr>
        <p:spPr bwMode="auto">
          <a:xfrm>
            <a:off x="6523038" y="2341563"/>
            <a:ext cx="8858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…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2206" name="テキスト ボックス 48"/>
          <p:cNvSpPr txBox="1">
            <a:spLocks noChangeArrowheads="1"/>
          </p:cNvSpPr>
          <p:nvPr/>
        </p:nvSpPr>
        <p:spPr bwMode="auto">
          <a:xfrm>
            <a:off x="6503988" y="3749675"/>
            <a:ext cx="885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…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2207" name="テキスト ボックス 49"/>
          <p:cNvSpPr txBox="1">
            <a:spLocks noChangeArrowheads="1"/>
          </p:cNvSpPr>
          <p:nvPr/>
        </p:nvSpPr>
        <p:spPr bwMode="auto">
          <a:xfrm>
            <a:off x="6475413" y="4586288"/>
            <a:ext cx="8874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…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2208" name="テキスト ボックス 50"/>
          <p:cNvSpPr txBox="1">
            <a:spLocks noChangeArrowheads="1"/>
          </p:cNvSpPr>
          <p:nvPr/>
        </p:nvSpPr>
        <p:spPr bwMode="auto">
          <a:xfrm>
            <a:off x="6459538" y="5259388"/>
            <a:ext cx="885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…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2209" name="テキスト ボックス 51"/>
          <p:cNvSpPr txBox="1">
            <a:spLocks noChangeArrowheads="1"/>
          </p:cNvSpPr>
          <p:nvPr/>
        </p:nvSpPr>
        <p:spPr bwMode="auto">
          <a:xfrm>
            <a:off x="6530975" y="3060700"/>
            <a:ext cx="885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…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2210" name="線吹き出し 2 (枠付き) 52"/>
          <p:cNvSpPr>
            <a:spLocks/>
          </p:cNvSpPr>
          <p:nvPr/>
        </p:nvSpPr>
        <p:spPr bwMode="auto">
          <a:xfrm>
            <a:off x="3348038" y="6021388"/>
            <a:ext cx="5194300" cy="350837"/>
          </a:xfrm>
          <a:prstGeom prst="borderCallout2">
            <a:avLst>
              <a:gd name="adj1" fmla="val 32579"/>
              <a:gd name="adj2" fmla="val -1468"/>
              <a:gd name="adj3" fmla="val 32579"/>
              <a:gd name="adj4" fmla="val -14824"/>
              <a:gd name="adj5" fmla="val -21718"/>
              <a:gd name="adj6" fmla="val -22097"/>
            </a:avLst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Each operation is covered by driver for every day.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コンテンツ プレースホルダー 1"/>
          <p:cNvSpPr>
            <a:spLocks noGrp="1"/>
          </p:cNvSpPr>
          <p:nvPr>
            <p:ph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Minimize needed driver count.</a:t>
            </a:r>
          </a:p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Constraints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Must contain all daily operations.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Must contain predetermined day off per day count.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Prohibited arrangement patterns for operation</a:t>
            </a:r>
            <a:r>
              <a:rPr lang="en-US" altLang="ja-JP" sz="2400" smtClean="0">
                <a:latin typeface="Arial" charset="0"/>
                <a:ea typeface="HGP創英角ｺﾞｼｯｸUB" pitchFamily="50" charset="-128"/>
              </a:rPr>
              <a:t>’</a:t>
            </a:r>
            <a:r>
              <a:rPr lang="en-US" altLang="ja-JP" sz="2400" smtClean="0">
                <a:ea typeface="HGP創英角ｺﾞｼｯｸUB" pitchFamily="50" charset="-128"/>
              </a:rPr>
              <a:t>s attribute. (ex. Continued night operation)</a:t>
            </a:r>
          </a:p>
          <a:p>
            <a:pPr lvl="1" eaLnBrk="1" hangingPunct="1"/>
            <a:endParaRPr lang="ja-JP" altLang="en-US" sz="2400" smtClean="0">
              <a:ea typeface="HGP創英角ｺﾞｼｯｸUB" pitchFamily="50" charset="-128"/>
            </a:endParaRPr>
          </a:p>
        </p:txBody>
      </p:sp>
      <p:sp>
        <p:nvSpPr>
          <p:cNvPr id="93186" name="タイトル 2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en-US" altLang="ja-JP" smtClean="0"/>
              <a:t>Train driver rostering (3)</a:t>
            </a: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タイトル 2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en-US" altLang="ja-JP" smtClean="0"/>
              <a:t>Train driver rostering (4)</a:t>
            </a:r>
            <a:endParaRPr lang="ja-JP" altLang="en-US" smtClean="0"/>
          </a:p>
        </p:txBody>
      </p:sp>
      <p:sp>
        <p:nvSpPr>
          <p:cNvPr id="94210" name="フローチャート : 判断 3"/>
          <p:cNvSpPr>
            <a:spLocks noChangeArrowheads="1"/>
          </p:cNvSpPr>
          <p:nvPr/>
        </p:nvSpPr>
        <p:spPr bwMode="auto">
          <a:xfrm>
            <a:off x="401638" y="3351213"/>
            <a:ext cx="2089150" cy="792162"/>
          </a:xfrm>
          <a:prstGeom prst="flowChartDecision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Solved?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4211" name="フローチャート : 端子 4"/>
          <p:cNvSpPr>
            <a:spLocks noChangeArrowheads="1"/>
          </p:cNvSpPr>
          <p:nvPr/>
        </p:nvSpPr>
        <p:spPr bwMode="auto">
          <a:xfrm>
            <a:off x="690563" y="1550988"/>
            <a:ext cx="1511300" cy="503237"/>
          </a:xfrm>
          <a:prstGeom prst="flowChartTerminator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Start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4212" name="フローチャート: 処理 6"/>
          <p:cNvSpPr>
            <a:spLocks noChangeArrowheads="1"/>
          </p:cNvSpPr>
          <p:nvPr/>
        </p:nvSpPr>
        <p:spPr bwMode="auto">
          <a:xfrm>
            <a:off x="617538" y="2487613"/>
            <a:ext cx="1657350" cy="574675"/>
          </a:xfrm>
          <a:prstGeom prst="flowChartProcess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Try to Solve</a:t>
            </a:r>
          </a:p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(CP solver)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4213" name="フローチャート : 端子 8"/>
          <p:cNvSpPr>
            <a:spLocks noChangeArrowheads="1"/>
          </p:cNvSpPr>
          <p:nvPr/>
        </p:nvSpPr>
        <p:spPr bwMode="auto">
          <a:xfrm>
            <a:off x="2562225" y="4503738"/>
            <a:ext cx="1512888" cy="503237"/>
          </a:xfrm>
          <a:prstGeom prst="flowChartTerminator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End</a:t>
            </a:r>
            <a:endParaRPr lang="ja-JP" altLang="en-US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4214" name="フローチャート: 処理 10"/>
          <p:cNvSpPr>
            <a:spLocks noChangeArrowheads="1"/>
          </p:cNvSpPr>
          <p:nvPr/>
        </p:nvSpPr>
        <p:spPr bwMode="auto">
          <a:xfrm>
            <a:off x="617538" y="4430713"/>
            <a:ext cx="1657350" cy="576262"/>
          </a:xfrm>
          <a:prstGeom prst="flowChartProcess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HGP創英角ｺﾞｼｯｸUB" pitchFamily="50" charset="-128"/>
              </a:rPr>
              <a:t>Increase driver</a:t>
            </a:r>
          </a:p>
        </p:txBody>
      </p:sp>
      <p:cxnSp>
        <p:nvCxnSpPr>
          <p:cNvPr id="94215" name="直線矢印コネクタ 12"/>
          <p:cNvCxnSpPr>
            <a:cxnSpLocks noChangeShapeType="1"/>
            <a:stCxn id="94211" idx="2"/>
            <a:endCxn id="94212" idx="0"/>
          </p:cNvCxnSpPr>
          <p:nvPr/>
        </p:nvCxnSpPr>
        <p:spPr bwMode="auto">
          <a:xfrm>
            <a:off x="1446213" y="2054225"/>
            <a:ext cx="0" cy="433388"/>
          </a:xfrm>
          <a:prstGeom prst="straightConnector1">
            <a:avLst/>
          </a:prstGeom>
          <a:noFill/>
          <a:ln w="9525" algn="ctr">
            <a:solidFill>
              <a:schemeClr val="accent2"/>
            </a:solidFill>
            <a:round/>
            <a:headEnd/>
            <a:tailEnd type="arrow" w="med" len="med"/>
          </a:ln>
        </p:spPr>
      </p:cxnSp>
      <p:cxnSp>
        <p:nvCxnSpPr>
          <p:cNvPr id="94216" name="直線矢印コネクタ 14"/>
          <p:cNvCxnSpPr>
            <a:cxnSpLocks noChangeShapeType="1"/>
            <a:stCxn id="94212" idx="2"/>
            <a:endCxn id="94210" idx="0"/>
          </p:cNvCxnSpPr>
          <p:nvPr/>
        </p:nvCxnSpPr>
        <p:spPr bwMode="auto">
          <a:xfrm>
            <a:off x="1446213" y="3062288"/>
            <a:ext cx="0" cy="288925"/>
          </a:xfrm>
          <a:prstGeom prst="straightConnector1">
            <a:avLst/>
          </a:prstGeom>
          <a:noFill/>
          <a:ln w="9525" algn="ctr">
            <a:solidFill>
              <a:schemeClr val="accent2"/>
            </a:solidFill>
            <a:round/>
            <a:headEnd/>
            <a:tailEnd type="arrow" w="med" len="med"/>
          </a:ln>
        </p:spPr>
      </p:cxnSp>
      <p:cxnSp>
        <p:nvCxnSpPr>
          <p:cNvPr id="94217" name="直線矢印コネクタ 16"/>
          <p:cNvCxnSpPr>
            <a:cxnSpLocks noChangeShapeType="1"/>
            <a:stCxn id="94210" idx="2"/>
            <a:endCxn id="94214" idx="0"/>
          </p:cNvCxnSpPr>
          <p:nvPr/>
        </p:nvCxnSpPr>
        <p:spPr bwMode="auto">
          <a:xfrm>
            <a:off x="1446213" y="4143375"/>
            <a:ext cx="0" cy="287338"/>
          </a:xfrm>
          <a:prstGeom prst="straightConnector1">
            <a:avLst/>
          </a:prstGeom>
          <a:noFill/>
          <a:ln w="9525" algn="ctr">
            <a:solidFill>
              <a:schemeClr val="accent2"/>
            </a:solidFill>
            <a:round/>
            <a:headEnd/>
            <a:tailEnd type="arrow" w="med" len="med"/>
          </a:ln>
        </p:spPr>
      </p:cxnSp>
      <p:cxnSp>
        <p:nvCxnSpPr>
          <p:cNvPr id="94218" name="直線矢印コネクタ 29"/>
          <p:cNvCxnSpPr>
            <a:cxnSpLocks noChangeShapeType="1"/>
          </p:cNvCxnSpPr>
          <p:nvPr/>
        </p:nvCxnSpPr>
        <p:spPr bwMode="auto">
          <a:xfrm>
            <a:off x="401638" y="2270125"/>
            <a:ext cx="1044575" cy="3175"/>
          </a:xfrm>
          <a:prstGeom prst="straightConnector1">
            <a:avLst/>
          </a:prstGeom>
          <a:noFill/>
          <a:ln w="9525" algn="ctr">
            <a:solidFill>
              <a:schemeClr val="accent2"/>
            </a:solidFill>
            <a:round/>
            <a:headEnd/>
            <a:tailEnd type="arrow" w="med" len="med"/>
          </a:ln>
        </p:spPr>
      </p:cxnSp>
      <p:cxnSp>
        <p:nvCxnSpPr>
          <p:cNvPr id="94219" name="カギ線コネクタ 31"/>
          <p:cNvCxnSpPr>
            <a:cxnSpLocks noChangeShapeType="1"/>
            <a:stCxn id="94214" idx="2"/>
          </p:cNvCxnSpPr>
          <p:nvPr/>
        </p:nvCxnSpPr>
        <p:spPr bwMode="auto">
          <a:xfrm rot="5400000" flipH="1">
            <a:off x="-442912" y="3117850"/>
            <a:ext cx="2733675" cy="1044575"/>
          </a:xfrm>
          <a:prstGeom prst="bentConnector3">
            <a:avLst>
              <a:gd name="adj1" fmla="val -8361"/>
            </a:avLst>
          </a:prstGeom>
          <a:noFill/>
          <a:ln w="9525" algn="ctr">
            <a:solidFill>
              <a:schemeClr val="accent2"/>
            </a:solidFill>
            <a:miter lim="800000"/>
            <a:headEnd/>
            <a:tailEnd/>
          </a:ln>
        </p:spPr>
      </p:cxnSp>
      <p:cxnSp>
        <p:nvCxnSpPr>
          <p:cNvPr id="94220" name="カギ線コネクタ 36"/>
          <p:cNvCxnSpPr>
            <a:cxnSpLocks noChangeShapeType="1"/>
            <a:stCxn id="94210" idx="3"/>
            <a:endCxn id="94213" idx="0"/>
          </p:cNvCxnSpPr>
          <p:nvPr/>
        </p:nvCxnSpPr>
        <p:spPr bwMode="auto">
          <a:xfrm>
            <a:off x="2490788" y="3746500"/>
            <a:ext cx="827087" cy="757238"/>
          </a:xfrm>
          <a:prstGeom prst="bentConnector2">
            <a:avLst/>
          </a:prstGeom>
          <a:noFill/>
          <a:ln w="9525" algn="ctr">
            <a:solidFill>
              <a:schemeClr val="accent2"/>
            </a:solidFill>
            <a:miter lim="800000"/>
            <a:headEnd/>
            <a:tailEnd type="arrow" w="med" len="med"/>
          </a:ln>
        </p:spPr>
      </p:cxnSp>
      <p:sp>
        <p:nvSpPr>
          <p:cNvPr id="94221" name="テキスト ボックス 38"/>
          <p:cNvSpPr txBox="1">
            <a:spLocks noChangeArrowheads="1"/>
          </p:cNvSpPr>
          <p:nvPr/>
        </p:nvSpPr>
        <p:spPr bwMode="auto">
          <a:xfrm>
            <a:off x="2490788" y="3392488"/>
            <a:ext cx="762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ndara" pitchFamily="34" charset="0"/>
                <a:ea typeface="HGP明朝E" pitchFamily="18" charset="-128"/>
              </a:rPr>
              <a:t>yes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4222" name="テキスト ボックス 39"/>
          <p:cNvSpPr txBox="1">
            <a:spLocks noChangeArrowheads="1"/>
          </p:cNvSpPr>
          <p:nvPr/>
        </p:nvSpPr>
        <p:spPr bwMode="auto">
          <a:xfrm>
            <a:off x="930275" y="4102100"/>
            <a:ext cx="701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ndara" pitchFamily="34" charset="0"/>
                <a:ea typeface="HGP明朝E" pitchFamily="18" charset="-128"/>
              </a:rPr>
              <a:t>No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4223" name="正方形/長方形 40"/>
          <p:cNvSpPr>
            <a:spLocks noChangeArrowheads="1"/>
          </p:cNvSpPr>
          <p:nvPr/>
        </p:nvSpPr>
        <p:spPr bwMode="auto">
          <a:xfrm>
            <a:off x="4211638" y="3206750"/>
            <a:ext cx="1511300" cy="576263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 sz="1400">
                <a:solidFill>
                  <a:srgbClr val="FFFFFF"/>
                </a:solidFill>
                <a:latin typeface="HGP創英角ｺﾞｼｯｸUB" pitchFamily="50" charset="-128"/>
              </a:rPr>
              <a:t>{-1, 0, 1, …n}</a:t>
            </a:r>
            <a:endParaRPr lang="ja-JP" altLang="en-US" sz="1400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4224" name="正方形/長方形 41"/>
          <p:cNvSpPr>
            <a:spLocks noChangeArrowheads="1"/>
          </p:cNvSpPr>
          <p:nvPr/>
        </p:nvSpPr>
        <p:spPr bwMode="auto">
          <a:xfrm>
            <a:off x="5722938" y="3206750"/>
            <a:ext cx="1512887" cy="576263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 sz="1400">
                <a:solidFill>
                  <a:srgbClr val="FFFFFF"/>
                </a:solidFill>
                <a:latin typeface="HGP創英角ｺﾞｼｯｸUB" pitchFamily="50" charset="-128"/>
              </a:rPr>
              <a:t>{-1, 0, 1, …n}</a:t>
            </a:r>
            <a:endParaRPr lang="ja-JP" altLang="en-US" sz="1400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4225" name="正方形/長方形 42"/>
          <p:cNvSpPr>
            <a:spLocks noChangeArrowheads="1"/>
          </p:cNvSpPr>
          <p:nvPr/>
        </p:nvSpPr>
        <p:spPr bwMode="auto">
          <a:xfrm>
            <a:off x="4211638" y="1227138"/>
            <a:ext cx="1512887" cy="574675"/>
          </a:xfrm>
          <a:prstGeom prst="rect">
            <a:avLst/>
          </a:prstGeom>
          <a:solidFill>
            <a:schemeClr val="accent2"/>
          </a:solidFill>
          <a:ln w="15875" algn="ctr">
            <a:solidFill>
              <a:srgbClr val="165D83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 sz="1400">
                <a:solidFill>
                  <a:srgbClr val="FFFFFF"/>
                </a:solidFill>
                <a:latin typeface="HGP創英角ｺﾞｼｯｸUB" pitchFamily="50" charset="-128"/>
              </a:rPr>
              <a:t>{-1, 0, 1, …n}</a:t>
            </a:r>
            <a:endParaRPr lang="ja-JP" altLang="en-US" sz="1400">
              <a:solidFill>
                <a:srgbClr val="FFFFFF"/>
              </a:solidFill>
              <a:latin typeface="HGP創英角ｺﾞｼｯｸUB" pitchFamily="50" charset="-128"/>
            </a:endParaRPr>
          </a:p>
        </p:txBody>
      </p:sp>
      <p:sp>
        <p:nvSpPr>
          <p:cNvPr id="94226" name="テキスト ボックス 43"/>
          <p:cNvSpPr txBox="1">
            <a:spLocks noChangeArrowheads="1"/>
          </p:cNvSpPr>
          <p:nvPr/>
        </p:nvSpPr>
        <p:spPr bwMode="auto">
          <a:xfrm>
            <a:off x="7245350" y="3268663"/>
            <a:ext cx="885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…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4227" name="右中かっこ 44"/>
          <p:cNvSpPr>
            <a:spLocks/>
          </p:cNvSpPr>
          <p:nvPr/>
        </p:nvSpPr>
        <p:spPr bwMode="auto">
          <a:xfrm rot="5400000">
            <a:off x="5916613" y="2103438"/>
            <a:ext cx="406400" cy="3816350"/>
          </a:xfrm>
          <a:prstGeom prst="rightBrace">
            <a:avLst>
              <a:gd name="adj1" fmla="val 8304"/>
              <a:gd name="adj2" fmla="val 50000"/>
            </a:avLst>
          </a:prstGeom>
          <a:noFill/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/>
            <a:endParaRPr lang="ja-JP" altLang="en-US">
              <a:latin typeface="HGP創英角ｺﾞｼｯｸUB" pitchFamily="50" charset="-128"/>
            </a:endParaRPr>
          </a:p>
        </p:txBody>
      </p:sp>
      <p:sp>
        <p:nvSpPr>
          <p:cNvPr id="94228" name="テキスト ボックス 45"/>
          <p:cNvSpPr txBox="1">
            <a:spLocks noChangeArrowheads="1"/>
          </p:cNvSpPr>
          <p:nvPr/>
        </p:nvSpPr>
        <p:spPr bwMode="auto">
          <a:xfrm>
            <a:off x="5275263" y="4214813"/>
            <a:ext cx="16891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Candara" pitchFamily="34" charset="0"/>
                <a:ea typeface="HGP明朝E" pitchFamily="18" charset="-128"/>
              </a:rPr>
              <a:t>Driver count</a:t>
            </a:r>
            <a:endParaRPr lang="ja-JP" altLang="en-US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4229" name="テキスト ボックス 47"/>
          <p:cNvSpPr txBox="1">
            <a:spLocks noChangeArrowheads="1"/>
          </p:cNvSpPr>
          <p:nvPr/>
        </p:nvSpPr>
        <p:spPr bwMode="auto">
          <a:xfrm>
            <a:off x="4211638" y="1801813"/>
            <a:ext cx="482441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altLang="ja-JP" sz="1600">
                <a:latin typeface="Candara" pitchFamily="34" charset="0"/>
                <a:ea typeface="HGP明朝E" pitchFamily="18" charset="-128"/>
              </a:rPr>
              <a:t>-1  Day off</a:t>
            </a:r>
          </a:p>
          <a:p>
            <a:pPr marL="285750" indent="-285750">
              <a:buFont typeface="Arial" charset="0"/>
              <a:buChar char="•"/>
            </a:pPr>
            <a:r>
              <a:rPr lang="en-US" altLang="ja-JP" sz="1600">
                <a:latin typeface="Candara" pitchFamily="34" charset="0"/>
                <a:ea typeface="HGP明朝E" pitchFamily="18" charset="-128"/>
              </a:rPr>
              <a:t>0  Place holder (2</a:t>
            </a:r>
            <a:r>
              <a:rPr lang="en-US" altLang="ja-JP" sz="1600" baseline="30000">
                <a:latin typeface="Candara" pitchFamily="34" charset="0"/>
                <a:ea typeface="HGP明朝E" pitchFamily="18" charset="-128"/>
              </a:rPr>
              <a:t>nd</a:t>
            </a:r>
            <a:r>
              <a:rPr lang="en-US" altLang="ja-JP" sz="1600">
                <a:latin typeface="Candara" pitchFamily="34" charset="0"/>
                <a:ea typeface="HGP明朝E" pitchFamily="18" charset="-128"/>
              </a:rPr>
              <a:t> day of 2 day length operation)</a:t>
            </a:r>
          </a:p>
          <a:p>
            <a:pPr marL="285750" indent="-285750">
              <a:buFont typeface="Arial" charset="0"/>
              <a:buChar char="•"/>
            </a:pPr>
            <a:r>
              <a:rPr lang="en-US" altLang="ja-JP" sz="1600">
                <a:latin typeface="Candara" pitchFamily="34" charset="0"/>
                <a:ea typeface="HGP明朝E" pitchFamily="18" charset="-128"/>
              </a:rPr>
              <a:t>1..n   operation-n</a:t>
            </a:r>
            <a:endParaRPr lang="ja-JP" altLang="en-US" sz="1600">
              <a:latin typeface="Candara" pitchFamily="34" charset="0"/>
              <a:ea typeface="HGP明朝E" pitchFamily="18" charset="-128"/>
            </a:endParaRPr>
          </a:p>
        </p:txBody>
      </p:sp>
      <p:sp>
        <p:nvSpPr>
          <p:cNvPr id="94230" name="テキスト ボックス 47"/>
          <p:cNvSpPr txBox="1">
            <a:spLocks noChangeArrowheads="1"/>
          </p:cNvSpPr>
          <p:nvPr/>
        </p:nvSpPr>
        <p:spPr bwMode="auto">
          <a:xfrm>
            <a:off x="4186238" y="4802188"/>
            <a:ext cx="4467225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altLang="ja-JP" sz="1600">
                <a:latin typeface="Candara" pitchFamily="34" charset="0"/>
                <a:ea typeface="HGP明朝E" pitchFamily="18" charset="-128"/>
              </a:rPr>
              <a:t>Each value in {1..n}  must appear just one time.</a:t>
            </a:r>
          </a:p>
          <a:p>
            <a:pPr marL="285750" indent="-285750">
              <a:buFont typeface="Arial" charset="0"/>
              <a:buChar char="•"/>
            </a:pPr>
            <a:r>
              <a:rPr lang="en-US" altLang="ja-JP" sz="1600">
                <a:latin typeface="Candara" pitchFamily="34" charset="0"/>
                <a:ea typeface="HGP明朝E" pitchFamily="18" charset="-128"/>
              </a:rPr>
              <a:t>Appearance count of -1 is determined by driver count.</a:t>
            </a:r>
          </a:p>
          <a:p>
            <a:pPr marL="285750" indent="-285750">
              <a:buFont typeface="Arial" charset="0"/>
              <a:buChar char="•"/>
            </a:pPr>
            <a:r>
              <a:rPr lang="en-US" altLang="ja-JP" sz="1600">
                <a:latin typeface="Candara" pitchFamily="34" charset="0"/>
                <a:ea typeface="HGP明朝E" pitchFamily="18" charset="-128"/>
              </a:rPr>
              <a:t> 0 is assigned if any other value cannot be assigned.</a:t>
            </a:r>
          </a:p>
          <a:p>
            <a:pPr marL="285750" indent="-285750">
              <a:buFont typeface="Arial" charset="0"/>
              <a:buChar char="•"/>
            </a:pPr>
            <a:endParaRPr lang="en-US" altLang="ja-JP" sz="1400">
              <a:latin typeface="Candara" pitchFamily="34" charset="0"/>
              <a:ea typeface="HGP明朝E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izplus (FlatZinc Solver)</a:t>
            </a:r>
            <a:endParaRPr lang="ja-JP" altLang="en-US" smtClean="0"/>
          </a:p>
        </p:txBody>
      </p:sp>
      <p:sp>
        <p:nvSpPr>
          <p:cNvPr id="95234" name="コンテンツ プレースホルダー 1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FlatZinc solver developed using iZ-C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Extended using </a:t>
            </a:r>
            <a:r>
              <a:rPr lang="en-US" altLang="ja-JP" sz="2400" smtClean="0">
                <a:latin typeface="Arial" charset="0"/>
                <a:ea typeface="HGP創英角ｺﾞｼｯｸUB" pitchFamily="50" charset="-128"/>
              </a:rPr>
              <a:t>“</a:t>
            </a:r>
            <a:r>
              <a:rPr lang="en-US" altLang="ja-JP" sz="2400" smtClean="0">
                <a:ea typeface="HGP創英角ｺﾞｼｯｸUB" pitchFamily="50" charset="-128"/>
              </a:rPr>
              <a:t>Random restart</a:t>
            </a:r>
            <a:r>
              <a:rPr lang="en-US" altLang="ja-JP" sz="2400" smtClean="0">
                <a:latin typeface="Arial" charset="0"/>
                <a:ea typeface="HGP創英角ｺﾞｼｯｸUB" pitchFamily="50" charset="-128"/>
              </a:rPr>
              <a:t>”</a:t>
            </a:r>
            <a:r>
              <a:rPr lang="en-US" altLang="ja-JP" sz="2400" smtClean="0">
                <a:ea typeface="HGP創英角ｺﾞｼｯｸUB" pitchFamily="50" charset="-128"/>
              </a:rPr>
              <a:t> and </a:t>
            </a:r>
            <a:r>
              <a:rPr lang="en-US" altLang="ja-JP" sz="2400" smtClean="0">
                <a:latin typeface="Arial" charset="0"/>
                <a:ea typeface="HGP創英角ｺﾞｼｯｸUB" pitchFamily="50" charset="-128"/>
              </a:rPr>
              <a:t>“</a:t>
            </a:r>
            <a:r>
              <a:rPr lang="en-US" altLang="ja-JP" sz="2400" smtClean="0">
                <a:ea typeface="HGP創英角ｺﾞｼｯｸUB" pitchFamily="50" charset="-128"/>
              </a:rPr>
              <a:t>Local search</a:t>
            </a:r>
            <a:r>
              <a:rPr lang="en-US" altLang="ja-JP" sz="2400" smtClean="0">
                <a:latin typeface="Arial" charset="0"/>
                <a:ea typeface="HGP創英角ｺﾞｼｯｸUB" pitchFamily="50" charset="-128"/>
              </a:rPr>
              <a:t>”</a:t>
            </a:r>
            <a:endParaRPr lang="en-US" altLang="ja-JP" sz="2400" smtClean="0">
              <a:ea typeface="HGP創英角ｺﾞｼｯｸUB" pitchFamily="50" charset="-128"/>
            </a:endParaRPr>
          </a:p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Participant of MiniZinc Challenge 2012</a:t>
            </a:r>
          </a:p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Bronze medal in two categories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Free search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Parallel search</a:t>
            </a:r>
            <a:endParaRPr lang="ja-JP" altLang="en-US" sz="2400" smtClean="0">
              <a:ea typeface="HGP創英角ｺﾞｼｯｸUB" pitchFamily="50" charset="-128"/>
            </a:endParaRPr>
          </a:p>
        </p:txBody>
      </p:sp>
      <p:pic>
        <p:nvPicPr>
          <p:cNvPr id="95235" name="Picture 2" descr="C:\Users\tfuji\AppData\Local\Microsoft\Windows\Temporary Internet Files\Content.IE5\7ILAIDIH\MC900359613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2588" y="5167313"/>
            <a:ext cx="1838325" cy="168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About us</a:t>
            </a:r>
            <a:endParaRPr lang="ja-JP" altLang="en-US" smtClean="0"/>
          </a:p>
        </p:txBody>
      </p:sp>
      <p:sp>
        <p:nvSpPr>
          <p:cNvPr id="77826" name="コンテンツ プレースホルダー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mtClean="0">
                <a:ea typeface="HGP創英角ｺﾞｼｯｸUB" pitchFamily="50" charset="-128"/>
              </a:rPr>
              <a:t>NTT DATA SEKISUI SYSTEMS CORPORATION</a:t>
            </a:r>
          </a:p>
          <a:p>
            <a:pPr lvl="1" eaLnBrk="1" hangingPunct="1"/>
            <a:r>
              <a:rPr lang="en-US" altLang="ja-JP" smtClean="0">
                <a:ea typeface="HGP創英角ｺﾞｼｯｸUB" pitchFamily="50" charset="-128"/>
              </a:rPr>
              <a:t>Business</a:t>
            </a:r>
          </a:p>
          <a:p>
            <a:pPr lvl="2" eaLnBrk="1" hangingPunct="1"/>
            <a:r>
              <a:rPr lang="en-US" altLang="ja-JP" smtClean="0">
                <a:ea typeface="HGP創英角ｺﾞｼｯｸUB" pitchFamily="50" charset="-128"/>
              </a:rPr>
              <a:t>Application development</a:t>
            </a:r>
          </a:p>
          <a:p>
            <a:pPr lvl="2" eaLnBrk="1" hangingPunct="1"/>
            <a:r>
              <a:rPr lang="en-US" altLang="ja-JP" smtClean="0">
                <a:ea typeface="HGP創英角ｺﾞｼｯｸUB" pitchFamily="50" charset="-128"/>
              </a:rPr>
              <a:t>IT infrastructure building and management</a:t>
            </a:r>
          </a:p>
          <a:p>
            <a:pPr lvl="2" eaLnBrk="1" hangingPunct="1"/>
            <a:r>
              <a:rPr lang="en-US" altLang="ja-JP" smtClean="0">
                <a:ea typeface="HGP創英角ｺﾞｼｯｸUB" pitchFamily="50" charset="-128"/>
              </a:rPr>
              <a:t>And related services</a:t>
            </a:r>
          </a:p>
          <a:p>
            <a:pPr lvl="2" eaLnBrk="1" hangingPunct="1"/>
            <a:r>
              <a:rPr lang="en-US" altLang="ja-JP" smtClean="0">
                <a:ea typeface="HGP創英角ｺﾞｼｯｸUB" pitchFamily="50" charset="-128"/>
              </a:rPr>
              <a:t>(</a:t>
            </a:r>
            <a:r>
              <a:rPr lang="en-US" altLang="ja-JP" smtClean="0">
                <a:latin typeface="Arial" charset="0"/>
                <a:ea typeface="HGP創英角ｺﾞｼｯｸUB" pitchFamily="50" charset="-128"/>
              </a:rPr>
              <a:t>“</a:t>
            </a:r>
            <a:r>
              <a:rPr lang="en-US" altLang="ja-JP" smtClean="0">
                <a:ea typeface="HGP創英角ｺﾞｼｯｸUB" pitchFamily="50" charset="-128"/>
              </a:rPr>
              <a:t>iZ-C</a:t>
            </a:r>
            <a:r>
              <a:rPr lang="en-US" altLang="ja-JP" smtClean="0">
                <a:latin typeface="Arial" charset="0"/>
                <a:ea typeface="HGP創英角ｺﾞｼｯｸUB" pitchFamily="50" charset="-128"/>
              </a:rPr>
              <a:t>”</a:t>
            </a:r>
            <a:r>
              <a:rPr lang="en-US" altLang="ja-JP" smtClean="0">
                <a:ea typeface="HGP創英角ｺﾞｼｯｸUB" pitchFamily="50" charset="-128"/>
              </a:rPr>
              <a:t> is one of software tools developed for our business)</a:t>
            </a:r>
          </a:p>
          <a:p>
            <a:pPr lvl="1" eaLnBrk="1" hangingPunct="1"/>
            <a:r>
              <a:rPr lang="en-US" altLang="ja-JP" smtClean="0">
                <a:ea typeface="HGP創英角ｺﾞｼｯｸUB" pitchFamily="50" charset="-128"/>
                <a:hlinkClick r:id="rId2"/>
              </a:rPr>
              <a:t>http://www.ndis.co.jp/</a:t>
            </a:r>
            <a:endParaRPr lang="en-US" altLang="ja-JP" smtClean="0">
              <a:ea typeface="HGP創英角ｺﾞｼｯｸUB" pitchFamily="50" charset="-128"/>
            </a:endParaRPr>
          </a:p>
          <a:p>
            <a:pPr lvl="1" eaLnBrk="1" hangingPunct="1"/>
            <a:endParaRPr lang="en-US" altLang="ja-JP" smtClean="0">
              <a:ea typeface="HGP創英角ｺﾞｼｯｸUB" pitchFamily="50" charset="-128"/>
            </a:endParaRPr>
          </a:p>
          <a:p>
            <a:pPr eaLnBrk="1" hangingPunct="1"/>
            <a:r>
              <a:rPr lang="en-US" altLang="ja-JP" smtClean="0">
                <a:ea typeface="HGP創英角ｺﾞｼｯｸUB" pitchFamily="50" charset="-128"/>
              </a:rPr>
              <a:t>About me</a:t>
            </a:r>
          </a:p>
          <a:p>
            <a:pPr lvl="1" eaLnBrk="1" hangingPunct="1"/>
            <a:r>
              <a:rPr lang="en-US" altLang="ja-JP" smtClean="0">
                <a:ea typeface="HGP創英角ｺﾞｼｯｸUB" pitchFamily="50" charset="-128"/>
              </a:rPr>
              <a:t>Toshimitsu FUJIWARA</a:t>
            </a:r>
          </a:p>
          <a:p>
            <a:pPr lvl="1" eaLnBrk="1" hangingPunct="1"/>
            <a:r>
              <a:rPr lang="en-US" altLang="ja-JP" smtClean="0">
                <a:ea typeface="HGP創英角ｺﾞｼｯｸUB" pitchFamily="50" charset="-128"/>
              </a:rPr>
              <a:t>Software developer</a:t>
            </a:r>
          </a:p>
          <a:p>
            <a:pPr lvl="1" eaLnBrk="1" hangingPunct="1"/>
            <a:r>
              <a:rPr lang="en-US" altLang="ja-JP" smtClean="0">
                <a:ea typeface="HGP創英角ｺﾞｼｯｸUB" pitchFamily="50" charset="-128"/>
              </a:rPr>
              <a:t>Currently maintaining iZ-C (2009-)</a:t>
            </a:r>
          </a:p>
          <a:p>
            <a:pPr lvl="1" eaLnBrk="1" hangingPunct="1"/>
            <a:r>
              <a:rPr lang="en-US" altLang="ja-JP" smtClean="0">
                <a:ea typeface="HGP創英角ｺﾞｼｯｸUB" pitchFamily="50" charset="-128"/>
              </a:rPr>
              <a:t>Author of </a:t>
            </a:r>
            <a:r>
              <a:rPr lang="en-US" altLang="ja-JP" smtClean="0">
                <a:latin typeface="Arial" charset="0"/>
                <a:ea typeface="HGP創英角ｺﾞｼｯｸUB" pitchFamily="50" charset="-128"/>
              </a:rPr>
              <a:t>“</a:t>
            </a:r>
            <a:r>
              <a:rPr lang="en-US" altLang="ja-JP" smtClean="0">
                <a:ea typeface="HGP創英角ｺﾞｼｯｸUB" pitchFamily="50" charset="-128"/>
              </a:rPr>
              <a:t>izplus</a:t>
            </a:r>
            <a:r>
              <a:rPr lang="en-US" altLang="ja-JP" smtClean="0">
                <a:latin typeface="Arial" charset="0"/>
                <a:ea typeface="HGP創英角ｺﾞｼｯｸUB" pitchFamily="50" charset="-128"/>
              </a:rPr>
              <a:t>”</a:t>
            </a:r>
            <a:r>
              <a:rPr lang="en-US" altLang="ja-JP" smtClean="0">
                <a:ea typeface="HGP創英角ｺﾞｼｯｸUB" pitchFamily="50" charset="-128"/>
              </a:rPr>
              <a:t> (FlatZinc Solver)</a:t>
            </a:r>
          </a:p>
          <a:p>
            <a:pPr lvl="1" eaLnBrk="1" hangingPunct="1"/>
            <a:endParaRPr lang="en-US" altLang="ja-JP" smtClean="0">
              <a:ea typeface="HGP創英角ｺﾞｼｯｸUB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Local search with iZ-C (1)</a:t>
            </a:r>
            <a:endParaRPr lang="ja-JP" altLang="en-US" smtClean="0"/>
          </a:p>
        </p:txBody>
      </p:sp>
      <p:pic>
        <p:nvPicPr>
          <p:cNvPr id="96258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24013" y="1744663"/>
            <a:ext cx="33623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5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24013" y="3222625"/>
            <a:ext cx="33623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52588" y="4737100"/>
            <a:ext cx="33623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261" name="テキスト ボックス 8"/>
          <p:cNvSpPr txBox="1">
            <a:spLocks noChangeArrowheads="1"/>
          </p:cNvSpPr>
          <p:nvPr/>
        </p:nvSpPr>
        <p:spPr bwMode="auto">
          <a:xfrm rot="5400000">
            <a:off x="2811462" y="5156201"/>
            <a:ext cx="6334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 sz="2400">
                <a:latin typeface="HGP創英角ｺﾞｼｯｸUB" pitchFamily="50" charset="-128"/>
              </a:rPr>
              <a:t>…</a:t>
            </a:r>
            <a:endParaRPr lang="ja-JP" altLang="en-US" sz="2400">
              <a:latin typeface="HGP創英角ｺﾞｼｯｸUB" pitchFamily="50" charset="-128"/>
            </a:endParaRPr>
          </a:p>
        </p:txBody>
      </p:sp>
      <p:sp>
        <p:nvSpPr>
          <p:cNvPr id="6" name="下矢印 5"/>
          <p:cNvSpPr/>
          <p:nvPr/>
        </p:nvSpPr>
        <p:spPr>
          <a:xfrm>
            <a:off x="565150" y="2279650"/>
            <a:ext cx="720725" cy="2881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96263" name="テキスト ボックス 10"/>
          <p:cNvSpPr txBox="1">
            <a:spLocks noChangeArrowheads="1"/>
          </p:cNvSpPr>
          <p:nvPr/>
        </p:nvSpPr>
        <p:spPr bwMode="auto">
          <a:xfrm>
            <a:off x="3305175" y="2559050"/>
            <a:ext cx="4506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HGP創英角ｺﾞｼｯｸUB" pitchFamily="50" charset="-128"/>
              </a:rPr>
              <a:t>Select variable and assign different value. </a:t>
            </a:r>
            <a:endParaRPr lang="ja-JP" altLang="en-US">
              <a:latin typeface="HGP創英角ｺﾞｼｯｸUB" pitchFamily="50" charset="-128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 flipV="1">
            <a:off x="3081338" y="2776538"/>
            <a:ext cx="312737" cy="3683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265" name="テキスト ボックス 13"/>
          <p:cNvSpPr txBox="1">
            <a:spLocks noChangeArrowheads="1"/>
          </p:cNvSpPr>
          <p:nvPr/>
        </p:nvSpPr>
        <p:spPr bwMode="auto">
          <a:xfrm>
            <a:off x="3640138" y="3570288"/>
            <a:ext cx="46370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HGP創英角ｺﾞｼｯｸUB" pitchFamily="50" charset="-128"/>
              </a:rPr>
              <a:t>Some variables are affected by change.</a:t>
            </a:r>
            <a:endParaRPr lang="ja-JP" altLang="en-US">
              <a:latin typeface="HGP創英角ｺﾞｼｯｸUB" pitchFamily="50" charset="-128"/>
            </a:endParaRPr>
          </a:p>
        </p:txBody>
      </p:sp>
      <p:cxnSp>
        <p:nvCxnSpPr>
          <p:cNvPr id="12" name="直線コネクタ 11"/>
          <p:cNvCxnSpPr>
            <a:endCxn id="96265" idx="1"/>
          </p:cNvCxnSpPr>
          <p:nvPr/>
        </p:nvCxnSpPr>
        <p:spPr>
          <a:xfrm>
            <a:off x="3471863" y="3570288"/>
            <a:ext cx="168275" cy="185737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267" name="テキスト ボックス 18"/>
          <p:cNvSpPr txBox="1">
            <a:spLocks noChangeArrowheads="1"/>
          </p:cNvSpPr>
          <p:nvPr/>
        </p:nvSpPr>
        <p:spPr bwMode="auto">
          <a:xfrm>
            <a:off x="169863" y="1892300"/>
            <a:ext cx="1511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latin typeface="HGP創英角ｺﾞｼｯｸUB" pitchFamily="50" charset="-128"/>
              </a:rPr>
              <a:t>Optimization</a:t>
            </a:r>
            <a:endParaRPr lang="ja-JP" altLang="en-US">
              <a:latin typeface="HGP創英角ｺﾞｼｯｸUB" pitchFamily="50" charset="-128"/>
            </a:endParaRPr>
          </a:p>
        </p:txBody>
      </p:sp>
      <p:sp>
        <p:nvSpPr>
          <p:cNvPr id="96268" name="テキスト ボックス 19"/>
          <p:cNvSpPr txBox="1">
            <a:spLocks noChangeArrowheads="1"/>
          </p:cNvSpPr>
          <p:nvPr/>
        </p:nvSpPr>
        <p:spPr bwMode="auto">
          <a:xfrm>
            <a:off x="5080000" y="1733550"/>
            <a:ext cx="38242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HGP創英角ｺﾞｼｯｸUB" pitchFamily="50" charset="-128"/>
              </a:rPr>
              <a:t>First solution is given by normal CP.</a:t>
            </a:r>
            <a:endParaRPr lang="ja-JP" altLang="en-US">
              <a:latin typeface="HGP創英角ｺﾞｼｯｸUB" pitchFamily="50" charset="-128"/>
            </a:endParaRPr>
          </a:p>
        </p:txBody>
      </p:sp>
      <p:sp>
        <p:nvSpPr>
          <p:cNvPr id="16" name="右中かっこ 15"/>
          <p:cNvSpPr/>
          <p:nvPr/>
        </p:nvSpPr>
        <p:spPr>
          <a:xfrm rot="5400000">
            <a:off x="2156619" y="3094832"/>
            <a:ext cx="215900" cy="1166812"/>
          </a:xfrm>
          <a:prstGeom prst="rightBrac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cxnSp>
        <p:nvCxnSpPr>
          <p:cNvPr id="22" name="直線コネクタ 21"/>
          <p:cNvCxnSpPr>
            <a:stCxn id="16" idx="1"/>
          </p:cNvCxnSpPr>
          <p:nvPr/>
        </p:nvCxnSpPr>
        <p:spPr>
          <a:xfrm>
            <a:off x="2265363" y="3786188"/>
            <a:ext cx="815975" cy="554037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271" name="テキスト ボックス 24"/>
          <p:cNvSpPr txBox="1">
            <a:spLocks noChangeArrowheads="1"/>
          </p:cNvSpPr>
          <p:nvPr/>
        </p:nvSpPr>
        <p:spPr bwMode="auto">
          <a:xfrm>
            <a:off x="3089275" y="4154488"/>
            <a:ext cx="58150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HGP創英角ｺﾞｼｯｸUB" pitchFamily="50" charset="-128"/>
              </a:rPr>
              <a:t>Previous value is a first candidate for other variables.</a:t>
            </a:r>
            <a:endParaRPr lang="ja-JP" altLang="en-US">
              <a:latin typeface="HGP創英角ｺﾞｼｯｸUB" pitchFamily="50" charset="-128"/>
            </a:endParaRPr>
          </a:p>
        </p:txBody>
      </p:sp>
      <p:sp>
        <p:nvSpPr>
          <p:cNvPr id="96272" name="テキスト ボックス 26"/>
          <p:cNvSpPr txBox="1">
            <a:spLocks noChangeArrowheads="1"/>
          </p:cNvSpPr>
          <p:nvPr/>
        </p:nvSpPr>
        <p:spPr bwMode="auto">
          <a:xfrm>
            <a:off x="1652588" y="5561013"/>
            <a:ext cx="66246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HGP創英角ｺﾞｼｯｸUB" pitchFamily="50" charset="-128"/>
              </a:rPr>
              <a:t>Same procedure is repeated for better objective value.</a:t>
            </a:r>
            <a:endParaRPr lang="ja-JP" altLang="en-US">
              <a:latin typeface="HGP創英角ｺﾞｼｯｸUB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Local search with iZ-C (2)</a:t>
            </a:r>
            <a:endParaRPr lang="ja-JP" altLang="en-US" smtClean="0"/>
          </a:p>
        </p:txBody>
      </p:sp>
      <p:sp>
        <p:nvSpPr>
          <p:cNvPr id="97282" name="コンテンツ プレースホルダー 2"/>
          <p:cNvSpPr>
            <a:spLocks noGrp="1"/>
          </p:cNvSpPr>
          <p:nvPr>
            <p:ph idx="1"/>
          </p:nvPr>
        </p:nvSpPr>
        <p:spPr bwMode="auto">
          <a:xfrm>
            <a:off x="395288" y="1196975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Pitfall of CP based search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Sometimes constraint propagation cannot delete enough candidate values from domain variables.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In such case, search fails very late phase of explore.</a:t>
            </a:r>
            <a:br>
              <a:rPr lang="en-US" altLang="ja-JP" sz="2400" smtClean="0">
                <a:ea typeface="HGP創英角ｺﾞｼｯｸUB" pitchFamily="50" charset="-128"/>
              </a:rPr>
            </a:br>
            <a:endParaRPr lang="en-US" altLang="ja-JP" sz="2600" smtClean="0">
              <a:ea typeface="HGP創英角ｺﾞｼｯｸUB" pitchFamily="50" charset="-128"/>
            </a:endParaRPr>
          </a:p>
          <a:p>
            <a:pPr eaLnBrk="1" hangingPunct="1"/>
            <a:r>
              <a:rPr lang="en-US" altLang="ja-JP" sz="2600" smtClean="0">
                <a:ea typeface="HGP創英角ｺﾞｼｯｸUB" pitchFamily="50" charset="-128"/>
              </a:rPr>
              <a:t>Advantage of local search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Good solutions are similar to each other.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Can preserve partial structure of solution.</a:t>
            </a:r>
          </a:p>
          <a:p>
            <a:pPr lvl="1" eaLnBrk="1" hangingPunct="1"/>
            <a:endParaRPr lang="ja-JP" altLang="en-US" sz="2400" smtClean="0">
              <a:ea typeface="HGP創英角ｺﾞｼｯｸUB" pitchFamily="50" charset="-128"/>
            </a:endParaRPr>
          </a:p>
        </p:txBody>
      </p:sp>
      <p:sp>
        <p:nvSpPr>
          <p:cNvPr id="4" name="円/楕円 3"/>
          <p:cNvSpPr/>
          <p:nvPr/>
        </p:nvSpPr>
        <p:spPr>
          <a:xfrm>
            <a:off x="5724525" y="5445125"/>
            <a:ext cx="215900" cy="215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6948488" y="5013325"/>
            <a:ext cx="215900" cy="215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6783388" y="5614988"/>
            <a:ext cx="215900" cy="215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6073775" y="6061075"/>
            <a:ext cx="215900" cy="215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8172450" y="5187950"/>
            <a:ext cx="215900" cy="215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6948488" y="6283325"/>
            <a:ext cx="215900" cy="215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12" name="直線コネクタ 11"/>
          <p:cNvCxnSpPr>
            <a:stCxn id="6" idx="3"/>
            <a:endCxn id="7" idx="0"/>
          </p:cNvCxnSpPr>
          <p:nvPr/>
        </p:nvCxnSpPr>
        <p:spPr>
          <a:xfrm flipH="1">
            <a:off x="6891338" y="5197475"/>
            <a:ext cx="88900" cy="4175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>
            <a:stCxn id="9" idx="2"/>
            <a:endCxn id="10" idx="6"/>
          </p:cNvCxnSpPr>
          <p:nvPr/>
        </p:nvCxnSpPr>
        <p:spPr>
          <a:xfrm flipH="1">
            <a:off x="7164388" y="5295900"/>
            <a:ext cx="1008062" cy="1095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>
            <a:stCxn id="8" idx="5"/>
            <a:endCxn id="10" idx="2"/>
          </p:cNvCxnSpPr>
          <p:nvPr/>
        </p:nvCxnSpPr>
        <p:spPr>
          <a:xfrm>
            <a:off x="6257925" y="6245225"/>
            <a:ext cx="690563" cy="146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>
            <a:stCxn id="7" idx="6"/>
            <a:endCxn id="9" idx="2"/>
          </p:cNvCxnSpPr>
          <p:nvPr/>
        </p:nvCxnSpPr>
        <p:spPr>
          <a:xfrm flipV="1">
            <a:off x="6999288" y="5295900"/>
            <a:ext cx="1173162" cy="4270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>
            <a:stCxn id="4" idx="5"/>
            <a:endCxn id="8" idx="1"/>
          </p:cNvCxnSpPr>
          <p:nvPr/>
        </p:nvCxnSpPr>
        <p:spPr>
          <a:xfrm>
            <a:off x="5908675" y="5629275"/>
            <a:ext cx="196850" cy="4635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>
            <a:stCxn id="6" idx="2"/>
            <a:endCxn id="4" idx="6"/>
          </p:cNvCxnSpPr>
          <p:nvPr/>
        </p:nvCxnSpPr>
        <p:spPr>
          <a:xfrm flipH="1">
            <a:off x="5940425" y="5121275"/>
            <a:ext cx="1008063" cy="431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Summary and Conclusion</a:t>
            </a:r>
            <a:endParaRPr lang="ja-JP" altLang="en-US" smtClean="0"/>
          </a:p>
        </p:txBody>
      </p:sp>
      <p:sp>
        <p:nvSpPr>
          <p:cNvPr id="98306" name="コンテンツ プレースホルダー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Introduction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What is iZ-C?</a:t>
            </a:r>
          </a:p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Applications in Real world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Shift-kun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Film cutting planning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Train driver rostering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izplus (FlatZinc Solver)</a:t>
            </a:r>
          </a:p>
          <a:p>
            <a:pPr eaLnBrk="1" hangingPunct="1"/>
            <a:r>
              <a:rPr lang="en-US" altLang="ja-JP" sz="2600" smtClean="0">
                <a:solidFill>
                  <a:srgbClr val="FF0000"/>
                </a:solidFill>
                <a:ea typeface="HGP創英角ｺﾞｼｯｸUB" pitchFamily="50" charset="-128"/>
              </a:rPr>
              <a:t>Summary and 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Summary and Conclusion</a:t>
            </a:r>
            <a:endParaRPr lang="ja-JP" altLang="en-US" smtClean="0"/>
          </a:p>
        </p:txBody>
      </p:sp>
      <p:sp>
        <p:nvSpPr>
          <p:cNvPr id="99330" name="コンテンツ プレースホルダー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mtClean="0">
                <a:ea typeface="HGP創英角ｺﾞｼｯｸUB" pitchFamily="50" charset="-128"/>
              </a:rPr>
              <a:t>iZ-C is a library for constraint programming.</a:t>
            </a:r>
          </a:p>
          <a:p>
            <a:pPr lvl="1" eaLnBrk="1" hangingPunct="1"/>
            <a:r>
              <a:rPr lang="en-US" altLang="ja-JP" smtClean="0">
                <a:ea typeface="HGP創英角ｺﾞｼｯｸUB" pitchFamily="50" charset="-128"/>
              </a:rPr>
              <a:t>Efficient and extensive</a:t>
            </a:r>
          </a:p>
          <a:p>
            <a:pPr lvl="1" eaLnBrk="1" hangingPunct="1"/>
            <a:r>
              <a:rPr lang="en-US" altLang="ja-JP" smtClean="0">
                <a:ea typeface="HGP創英角ｺﾞｼｯｸUB" pitchFamily="50" charset="-128"/>
              </a:rPr>
              <a:t>By integrating to modern language, we can use high level functions and library including GUI.</a:t>
            </a:r>
          </a:p>
          <a:p>
            <a:pPr lvl="1" eaLnBrk="1" hangingPunct="1"/>
            <a:endParaRPr lang="en-US" altLang="ja-JP" smtClean="0">
              <a:ea typeface="HGP創英角ｺﾞｼｯｸUB" pitchFamily="50" charset="-128"/>
            </a:endParaRPr>
          </a:p>
          <a:p>
            <a:pPr eaLnBrk="1" hangingPunct="1"/>
            <a:r>
              <a:rPr lang="en-US" altLang="ja-JP" smtClean="0">
                <a:ea typeface="HGP創英角ｺﾞｼｯｸUB" pitchFamily="50" charset="-128"/>
              </a:rPr>
              <a:t>Applied to many problems but..</a:t>
            </a:r>
          </a:p>
          <a:p>
            <a:pPr lvl="1" eaLnBrk="1" hangingPunct="1"/>
            <a:r>
              <a:rPr lang="en-US" altLang="ja-JP" smtClean="0">
                <a:ea typeface="HGP創英角ｺﾞｼｯｸUB" pitchFamily="50" charset="-128"/>
              </a:rPr>
              <a:t>CP is powerful but not enough.</a:t>
            </a:r>
            <a:br>
              <a:rPr lang="en-US" altLang="ja-JP" smtClean="0">
                <a:ea typeface="HGP創英角ｺﾞｼｯｸUB" pitchFamily="50" charset="-128"/>
              </a:rPr>
            </a:br>
            <a:r>
              <a:rPr lang="en-US" altLang="ja-JP" smtClean="0">
                <a:ea typeface="HGP創英角ｺﾞｼｯｸUB" pitchFamily="50" charset="-128"/>
              </a:rPr>
              <a:t>We need deep insights of particular problems to create good heuristics for variable/value ordering.</a:t>
            </a:r>
            <a:br>
              <a:rPr lang="en-US" altLang="ja-JP" smtClean="0">
                <a:ea typeface="HGP創英角ｺﾞｼｯｸUB" pitchFamily="50" charset="-128"/>
              </a:rPr>
            </a:br>
            <a:r>
              <a:rPr lang="en-US" altLang="ja-JP" smtClean="0">
                <a:ea typeface="HGP創英角ｺﾞｼｯｸUB" pitchFamily="50" charset="-128"/>
              </a:rPr>
              <a:t>Sometimes we need CP to be combined with other methods (ex. local search).</a:t>
            </a:r>
          </a:p>
          <a:p>
            <a:pPr lvl="1" eaLnBrk="1" hangingPunct="1"/>
            <a:endParaRPr lang="ja-JP" altLang="en-US" smtClean="0">
              <a:ea typeface="HGP創英角ｺﾞｼｯｸUB" pitchFamily="50" charset="-128"/>
            </a:endParaRPr>
          </a:p>
          <a:p>
            <a:pPr eaLnBrk="1" hangingPunct="1"/>
            <a:r>
              <a:rPr lang="en-US" altLang="ja-JP" smtClean="0">
                <a:ea typeface="HGP創英角ｺﾞｼｯｸUB" pitchFamily="50" charset="-128"/>
              </a:rPr>
              <a:t> iZ-C can satisfy such needs.</a:t>
            </a:r>
          </a:p>
          <a:p>
            <a:pPr lvl="1" eaLnBrk="1" hangingPunct="1"/>
            <a:r>
              <a:rPr lang="en-US" altLang="ja-JP" smtClean="0">
                <a:ea typeface="HGP創英角ｺﾞｼｯｸUB" pitchFamily="50" charset="-128"/>
              </a:rPr>
              <a:t>Of course, we need more research and development!</a:t>
            </a:r>
            <a:endParaRPr lang="ja-JP" altLang="en-US" smtClean="0">
              <a:ea typeface="HGP創英角ｺﾞｼｯｸUB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Appendix</a:t>
            </a:r>
            <a:endParaRPr lang="ja-JP" altLang="en-US" smtClean="0"/>
          </a:p>
        </p:txBody>
      </p:sp>
      <p:sp>
        <p:nvSpPr>
          <p:cNvPr id="100354" name="コンテンツ プレースホルダー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mtClean="0">
                <a:ea typeface="HGP創英角ｺﾞｼｯｸUB" pitchFamily="50" charset="-128"/>
              </a:rPr>
              <a:t>More information about iZ-C (written in Japanese)</a:t>
            </a:r>
          </a:p>
          <a:p>
            <a:pPr lvl="1" eaLnBrk="1" hangingPunct="1"/>
            <a:r>
              <a:rPr lang="en-US" altLang="ja-JP" smtClean="0">
                <a:ea typeface="HGP創英角ｺﾞｼｯｸUB" pitchFamily="50" charset="-128"/>
                <a:hlinkClick r:id="rId2"/>
              </a:rPr>
              <a:t>http://solution.ndis.jp/iz/</a:t>
            </a:r>
            <a:endParaRPr lang="en-US" altLang="ja-JP" smtClean="0">
              <a:ea typeface="HGP創英角ｺﾞｼｯｸUB" pitchFamily="50" charset="-128"/>
            </a:endParaRPr>
          </a:p>
          <a:p>
            <a:pPr eaLnBrk="1" hangingPunct="1"/>
            <a:endParaRPr lang="en-US" altLang="ja-JP" smtClean="0">
              <a:ea typeface="HGP創英角ｺﾞｼｯｸUB" pitchFamily="50" charset="-128"/>
            </a:endParaRPr>
          </a:p>
          <a:p>
            <a:pPr eaLnBrk="1" hangingPunct="1"/>
            <a:r>
              <a:rPr lang="en-US" altLang="ja-JP" smtClean="0">
                <a:ea typeface="HGP創英角ｺﾞｼｯｸUB" pitchFamily="50" charset="-128"/>
              </a:rPr>
              <a:t> MiniZinc Challenge 2012 Results</a:t>
            </a:r>
          </a:p>
          <a:p>
            <a:pPr lvl="1" eaLnBrk="1" hangingPunct="1"/>
            <a:r>
              <a:rPr lang="en-US" altLang="ja-JP" smtClean="0">
                <a:ea typeface="HGP創英角ｺﾞｼｯｸUB" pitchFamily="50" charset="-128"/>
                <a:hlinkClick r:id="rId3"/>
              </a:rPr>
              <a:t>http://www.minizinc.org/challenge2012/results2012.html</a:t>
            </a:r>
            <a:endParaRPr lang="en-US" altLang="ja-JP" smtClean="0">
              <a:ea typeface="HGP創英角ｺﾞｼｯｸUB" pitchFamily="50" charset="-128"/>
            </a:endParaRPr>
          </a:p>
          <a:p>
            <a:pPr lvl="1" eaLnBrk="1" hangingPunct="1"/>
            <a:endParaRPr lang="en-US" altLang="ja-JP" smtClean="0">
              <a:ea typeface="HGP創英角ｺﾞｼｯｸUB" pitchFamily="50" charset="-128"/>
            </a:endParaRPr>
          </a:p>
          <a:p>
            <a:pPr lvl="1" eaLnBrk="1" hangingPunct="1"/>
            <a:endParaRPr lang="en-US" altLang="ja-JP" smtClean="0">
              <a:ea typeface="HGP創英角ｺﾞｼｯｸUB" pitchFamily="50" charset="-128"/>
            </a:endParaRPr>
          </a:p>
          <a:p>
            <a:pPr lvl="1" eaLnBrk="1" hangingPunct="1"/>
            <a:endParaRPr lang="ja-JP" altLang="en-US" smtClean="0">
              <a:ea typeface="HGP創英角ｺﾞｼｯｸUB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Presentation Overview</a:t>
            </a:r>
            <a:endParaRPr lang="ja-JP" altLang="en-US" smtClean="0"/>
          </a:p>
        </p:txBody>
      </p:sp>
      <p:sp>
        <p:nvSpPr>
          <p:cNvPr id="78850" name="コンテンツ プレースホルダー 2"/>
          <p:cNvSpPr>
            <a:spLocks noGrp="1"/>
          </p:cNvSpPr>
          <p:nvPr>
            <p:ph idx="1"/>
          </p:nvPr>
        </p:nvSpPr>
        <p:spPr bwMode="auto">
          <a:xfrm>
            <a:off x="395288" y="1341438"/>
            <a:ext cx="8229600" cy="51117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Introduction</a:t>
            </a:r>
            <a:endParaRPr lang="en-US" altLang="ja-JP" sz="2200" smtClean="0">
              <a:ea typeface="HGP創英角ｺﾞｼｯｸUB" pitchFamily="50" charset="-128"/>
            </a:endParaRP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What is iZ-C?</a:t>
            </a:r>
          </a:p>
          <a:p>
            <a:pPr eaLnBrk="1" hangingPunct="1"/>
            <a:r>
              <a:rPr lang="en-US" altLang="ja-JP" sz="2600" smtClean="0">
                <a:ea typeface="HGP創英角ｺﾞｼｯｸUB" pitchFamily="50" charset="-128"/>
              </a:rPr>
              <a:t>Inside iZ-C</a:t>
            </a:r>
          </a:p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Applications in Real world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Shift-kun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Film cutting planning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Train driver rostering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izplus</a:t>
            </a:r>
          </a:p>
          <a:p>
            <a:pPr eaLnBrk="1" hangingPunct="1"/>
            <a:r>
              <a:rPr lang="en-US" altLang="ja-JP" sz="2600" smtClean="0">
                <a:ea typeface="HGP創英角ｺﾞｼｯｸUB" pitchFamily="50" charset="-128"/>
              </a:rPr>
              <a:t>Summary and 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What is iZ-C?</a:t>
            </a:r>
            <a:endParaRPr lang="ja-JP" altLang="en-US" smtClean="0"/>
          </a:p>
        </p:txBody>
      </p:sp>
      <p:sp>
        <p:nvSpPr>
          <p:cNvPr id="79874" name="コンテンツ プレースホルダー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Library written in C</a:t>
            </a:r>
          </a:p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Finite domain constraint solver</a:t>
            </a:r>
          </a:p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Practical constraints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Arithmetic constraints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High level global constraints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Reifications</a:t>
            </a:r>
          </a:p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Extensible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User can write own constraint and search mechanism.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SEND + MORE = MONEY</a:t>
            </a:r>
            <a:endParaRPr lang="ja-JP" altLang="en-US" smtClean="0"/>
          </a:p>
        </p:txBody>
      </p:sp>
      <p:sp>
        <p:nvSpPr>
          <p:cNvPr id="80898" name="テキスト ボックス 4"/>
          <p:cNvSpPr txBox="1">
            <a:spLocks noChangeArrowheads="1"/>
          </p:cNvSpPr>
          <p:nvPr/>
        </p:nvSpPr>
        <p:spPr bwMode="auto">
          <a:xfrm>
            <a:off x="179388" y="1412875"/>
            <a:ext cx="4608512" cy="498157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1100">
                <a:latin typeface="HGP創英角ｺﾞｼｯｸUB" pitchFamily="50" charset="-128"/>
              </a:rPr>
              <a:t>#include &lt;stdio.h&gt;</a:t>
            </a:r>
          </a:p>
          <a:p>
            <a:endParaRPr lang="en-US" altLang="ja-JP" sz="1100">
              <a:latin typeface="HGP創英角ｺﾞｼｯｸUB" pitchFamily="50" charset="-128"/>
            </a:endParaRPr>
          </a:p>
          <a:p>
            <a:r>
              <a:rPr lang="en-US" altLang="ja-JP" sz="1100">
                <a:latin typeface="HGP創英角ｺﾞｼｯｸUB" pitchFamily="50" charset="-128"/>
              </a:rPr>
              <a:t>#include "iz.h"</a:t>
            </a:r>
          </a:p>
          <a:p>
            <a:endParaRPr lang="en-US" altLang="ja-JP" sz="1100">
              <a:latin typeface="HGP創英角ｺﾞｼｯｸUB" pitchFamily="50" charset="-128"/>
            </a:endParaRPr>
          </a:p>
          <a:p>
            <a:r>
              <a:rPr lang="en-US" altLang="ja-JP" sz="1100">
                <a:latin typeface="HGP創英角ｺﾞｼｯｸUB" pitchFamily="50" charset="-128"/>
              </a:rPr>
              <a:t>CSint **Digit;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CSint *L1, *L2, *L3;</a:t>
            </a:r>
          </a:p>
          <a:p>
            <a:endParaRPr lang="en-US" altLang="ja-JP" sz="1100">
              <a:latin typeface="HGP創英角ｺﾞｼｯｸUB" pitchFamily="50" charset="-128"/>
            </a:endParaRPr>
          </a:p>
          <a:p>
            <a:r>
              <a:rPr lang="en-US" altLang="ja-JP" sz="1100">
                <a:latin typeface="HGP創英角ｺﾞｼｯｸUB" pitchFamily="50" charset="-128"/>
              </a:rPr>
              <a:t>enum {s = 0, e, n, d, m, o, r, y, NB_DIGITS };</a:t>
            </a:r>
          </a:p>
          <a:p>
            <a:endParaRPr lang="en-US" altLang="ja-JP" sz="1100">
              <a:latin typeface="HGP創英角ｺﾞｼｯｸUB" pitchFamily="50" charset="-128"/>
            </a:endParaRPr>
          </a:p>
          <a:p>
            <a:r>
              <a:rPr lang="en-US" altLang="ja-JP" sz="1100">
                <a:latin typeface="HGP創英角ｺﾞｼｯｸUB" pitchFamily="50" charset="-128"/>
              </a:rPr>
              <a:t>void constraints()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{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   Digit = cs_createCSintArray(NB_DIGITS, 0, 9);</a:t>
            </a:r>
          </a:p>
          <a:p>
            <a:endParaRPr lang="en-US" altLang="ja-JP" sz="1100">
              <a:latin typeface="HGP創英角ｺﾞｼｯｸUB" pitchFamily="50" charset="-128"/>
            </a:endParaRPr>
          </a:p>
          <a:p>
            <a:r>
              <a:rPr lang="en-US" altLang="ja-JP" sz="1100">
                <a:latin typeface="HGP創英角ｺﾞｼｯｸUB" pitchFamily="50" charset="-128"/>
              </a:rPr>
              <a:t>   L1 = cs_VScalProd(4, Digit[s], Digit[e], Digit[n], Digit[d],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     1000, 100, 10, 1);</a:t>
            </a:r>
          </a:p>
          <a:p>
            <a:endParaRPr lang="en-US" altLang="ja-JP" sz="1100">
              <a:latin typeface="HGP創英角ｺﾞｼｯｸUB" pitchFamily="50" charset="-128"/>
            </a:endParaRPr>
          </a:p>
          <a:p>
            <a:r>
              <a:rPr lang="en-US" altLang="ja-JP" sz="1100">
                <a:latin typeface="HGP創英角ｺﾞｼｯｸUB" pitchFamily="50" charset="-128"/>
              </a:rPr>
              <a:t>   L2 = cs_VScalProd(4, Digit[m], Digit[o], Digit[r], Digit[e],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     1000, 100, 10, 1);</a:t>
            </a:r>
          </a:p>
          <a:p>
            <a:endParaRPr lang="en-US" altLang="ja-JP" sz="1100">
              <a:latin typeface="HGP創英角ｺﾞｼｯｸUB" pitchFamily="50" charset="-128"/>
            </a:endParaRPr>
          </a:p>
          <a:p>
            <a:r>
              <a:rPr lang="en-US" altLang="ja-JP" sz="1100">
                <a:latin typeface="HGP創英角ｺﾞｼｯｸUB" pitchFamily="50" charset="-128"/>
              </a:rPr>
              <a:t>   L3 = cs_VScalProd(5, Digit[m], Digit[o], Digit[n], Digit[e], Digit[y],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     10000, 1000, 100, 10, 1);</a:t>
            </a:r>
          </a:p>
          <a:p>
            <a:endParaRPr lang="en-US" altLang="ja-JP" sz="1100">
              <a:latin typeface="HGP創英角ｺﾞｼｯｸUB" pitchFamily="50" charset="-128"/>
            </a:endParaRPr>
          </a:p>
          <a:p>
            <a:r>
              <a:rPr lang="en-US" altLang="ja-JP" sz="1100">
                <a:latin typeface="HGP創英角ｺﾞｼｯｸUB" pitchFamily="50" charset="-128"/>
              </a:rPr>
              <a:t>   cs_Eq(L3, cs_Add(L1, L2));</a:t>
            </a:r>
          </a:p>
          <a:p>
            <a:endParaRPr lang="en-US" altLang="ja-JP" sz="1100">
              <a:latin typeface="HGP創英角ｺﾞｼｯｸUB" pitchFamily="50" charset="-128"/>
            </a:endParaRPr>
          </a:p>
          <a:p>
            <a:r>
              <a:rPr lang="en-US" altLang="ja-JP" sz="1100">
                <a:latin typeface="HGP創英角ｺﾞｼｯｸUB" pitchFamily="50" charset="-128"/>
              </a:rPr>
              <a:t>   cs_NEQ(Digit[s], 0);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   cs_NEQ(Digit[m], 0);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   cs_AllNeq(Digit, NB_DIGITS);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}</a:t>
            </a:r>
          </a:p>
          <a:p>
            <a:endParaRPr lang="ja-JP" altLang="en-US" sz="1100">
              <a:latin typeface="HGP創英角ｺﾞｼｯｸUB" pitchFamily="50" charset="-128"/>
            </a:endParaRPr>
          </a:p>
        </p:txBody>
      </p:sp>
      <p:sp>
        <p:nvSpPr>
          <p:cNvPr id="80899" name="正方形/長方形 5"/>
          <p:cNvSpPr>
            <a:spLocks noChangeArrowheads="1"/>
          </p:cNvSpPr>
          <p:nvPr/>
        </p:nvSpPr>
        <p:spPr bwMode="auto">
          <a:xfrm>
            <a:off x="4859338" y="2433638"/>
            <a:ext cx="4033837" cy="41402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1100">
                <a:latin typeface="HGP創英角ｺﾞｼｯｸUB" pitchFamily="50" charset="-128"/>
              </a:rPr>
              <a:t>void printSolution()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{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   cs_printf(" %D\n", L1);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   cs_printf("+%D\n", L2);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   cs_printf("-----\n");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   cs_printf("%D\n", L3);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   cs_printStats();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}</a:t>
            </a:r>
          </a:p>
          <a:p>
            <a:endParaRPr lang="en-US" altLang="ja-JP" sz="1100">
              <a:latin typeface="HGP創英角ｺﾞｼｯｸUB" pitchFamily="50" charset="-128"/>
            </a:endParaRPr>
          </a:p>
          <a:p>
            <a:r>
              <a:rPr lang="en-US" altLang="ja-JP" sz="1100">
                <a:latin typeface="HGP創英角ｺﾞｼｯｸUB" pitchFamily="50" charset="-128"/>
              </a:rPr>
              <a:t>int main(int argc, char **argv)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{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   cs_init();</a:t>
            </a:r>
          </a:p>
          <a:p>
            <a:endParaRPr lang="en-US" altLang="ja-JP" sz="1100">
              <a:latin typeface="HGP創英角ｺﾞｼｯｸUB" pitchFamily="50" charset="-128"/>
            </a:endParaRPr>
          </a:p>
          <a:p>
            <a:r>
              <a:rPr lang="en-US" altLang="ja-JP" sz="1100">
                <a:latin typeface="HGP創英角ｺﾞｼｯｸUB" pitchFamily="50" charset="-128"/>
              </a:rPr>
              <a:t>   constraints();</a:t>
            </a:r>
          </a:p>
          <a:p>
            <a:endParaRPr lang="en-US" altLang="ja-JP" sz="1100">
              <a:latin typeface="HGP創英角ｺﾞｼｯｸUB" pitchFamily="50" charset="-128"/>
            </a:endParaRPr>
          </a:p>
          <a:p>
            <a:r>
              <a:rPr lang="en-US" altLang="ja-JP" sz="1100">
                <a:latin typeface="HGP創英角ｺﾞｼｯｸUB" pitchFamily="50" charset="-128"/>
              </a:rPr>
              <a:t>   if (cs_search(Digit, NB_DIGITS, cs_findFreeVarNbElements))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       printSolution();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   else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       printf("fail!\n");</a:t>
            </a:r>
          </a:p>
          <a:p>
            <a:endParaRPr lang="en-US" altLang="ja-JP" sz="1100">
              <a:latin typeface="HGP創英角ｺﾞｼｯｸUB" pitchFamily="50" charset="-128"/>
            </a:endParaRPr>
          </a:p>
          <a:p>
            <a:r>
              <a:rPr lang="en-US" altLang="ja-JP" sz="1100">
                <a:latin typeface="HGP創英角ｺﾞｼｯｸUB" pitchFamily="50" charset="-128"/>
              </a:rPr>
              <a:t>   cs_end();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   return 0;</a:t>
            </a:r>
          </a:p>
          <a:p>
            <a:r>
              <a:rPr lang="en-US" altLang="ja-JP" sz="1100">
                <a:latin typeface="HGP創英角ｺﾞｼｯｸUB" pitchFamily="50" charset="-128"/>
              </a:rPr>
              <a:t>}</a:t>
            </a:r>
          </a:p>
          <a:p>
            <a:endParaRPr lang="en-US" altLang="ja-JP" sz="1100">
              <a:latin typeface="HGP創英角ｺﾞｼｯｸUB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Inside iZ-C</a:t>
            </a:r>
          </a:p>
        </p:txBody>
      </p:sp>
      <p:sp>
        <p:nvSpPr>
          <p:cNvPr id="81922" name="コンテンツ プレースホルダー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Introduction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What is iZ-C?</a:t>
            </a:r>
          </a:p>
          <a:p>
            <a:pPr eaLnBrk="1" hangingPunct="1"/>
            <a:r>
              <a:rPr lang="en-US" altLang="ja-JP" sz="2600" smtClean="0">
                <a:solidFill>
                  <a:srgbClr val="FF0000"/>
                </a:solidFill>
                <a:ea typeface="HGP創英角ｺﾞｼｯｸUB" pitchFamily="50" charset="-128"/>
              </a:rPr>
              <a:t>Inside iZ-C</a:t>
            </a:r>
          </a:p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Applications in Real world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Shift-kun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Film cutting planning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Train driver rostering</a:t>
            </a:r>
          </a:p>
          <a:p>
            <a:pPr lvl="1" eaLnBrk="1" hangingPunct="1"/>
            <a:r>
              <a:rPr lang="en-US" altLang="ja-JP" sz="2400" smtClean="0">
                <a:ea typeface="HGP創英角ｺﾞｼｯｸUB" pitchFamily="50" charset="-128"/>
              </a:rPr>
              <a:t>izplus (FlatZinc Solver)</a:t>
            </a:r>
          </a:p>
          <a:p>
            <a:pPr eaLnBrk="1" hangingPunct="1"/>
            <a:r>
              <a:rPr lang="en-US" altLang="ja-JP" sz="2600" smtClean="0">
                <a:ea typeface="HGP創英角ｺﾞｼｯｸUB" pitchFamily="50" charset="-128"/>
              </a:rPr>
              <a:t>Summary and 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Mechanisms</a:t>
            </a:r>
            <a:endParaRPr lang="ja-JP" altLang="en-US" smtClean="0"/>
          </a:p>
        </p:txBody>
      </p:sp>
      <p:sp>
        <p:nvSpPr>
          <p:cNvPr id="82946" name="コンテンツ プレースホルダー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Integer domains represented using bitmap</a:t>
            </a:r>
          </a:p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Pooling for high performance memory management</a:t>
            </a:r>
          </a:p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Efficient codes for constraint propagation</a:t>
            </a:r>
            <a:br>
              <a:rPr lang="en-US" altLang="ja-JP" sz="2400" smtClean="0">
                <a:ea typeface="HGP創英角ｺﾞｼｯｸUB" pitchFamily="50" charset="-128"/>
              </a:rPr>
            </a:br>
            <a:r>
              <a:rPr lang="en-US" altLang="ja-JP" sz="2400" smtClean="0">
                <a:ea typeface="HGP創英角ｺﾞｼｯｸUB" pitchFamily="50" charset="-128"/>
              </a:rPr>
              <a:t>(Library user can create new constraint using callback.)</a:t>
            </a:r>
          </a:p>
          <a:p>
            <a:pPr eaLnBrk="1" hangingPunct="1"/>
            <a:endParaRPr lang="ja-JP" altLang="en-US" sz="2400" smtClean="0">
              <a:ea typeface="HGP創英角ｺﾞｼｯｸUB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Extensive search</a:t>
            </a:r>
            <a:endParaRPr lang="ja-JP" altLang="en-US" smtClean="0"/>
          </a:p>
        </p:txBody>
      </p:sp>
      <p:sp>
        <p:nvSpPr>
          <p:cNvPr id="83970" name="コンテンツ プレースホルダー 1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User defined variable order to assign value</a:t>
            </a:r>
          </a:p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User defined value order to assign to variable</a:t>
            </a:r>
          </a:p>
          <a:p>
            <a:pPr eaLnBrk="1" hangingPunct="1"/>
            <a:r>
              <a:rPr lang="en-US" altLang="ja-JP" sz="2400" smtClean="0">
                <a:ea typeface="HGP創英角ｺﾞｼｯｸUB" pitchFamily="50" charset="-128"/>
              </a:rPr>
              <a:t>Save/Restore context for user defined search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348038" y="4965700"/>
            <a:ext cx="4968875" cy="1079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solidFill>
                  <a:schemeClr val="accent6"/>
                </a:solidFill>
              </a:rPr>
              <a:t>Default search mechanism is not so powerful  in comparison to modern solvers, but…</a:t>
            </a:r>
            <a:endParaRPr lang="ja-JP" alt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User control in search</a:t>
            </a:r>
            <a:endParaRPr lang="ja-JP" altLang="en-US" smtClean="0"/>
          </a:p>
        </p:txBody>
      </p:sp>
      <p:sp>
        <p:nvSpPr>
          <p:cNvPr id="86018" name="テキスト ボックス 3"/>
          <p:cNvSpPr txBox="1">
            <a:spLocks noChangeArrowheads="1"/>
          </p:cNvSpPr>
          <p:nvPr/>
        </p:nvSpPr>
        <p:spPr bwMode="auto">
          <a:xfrm>
            <a:off x="395288" y="1928813"/>
            <a:ext cx="8101012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1600">
                <a:latin typeface="Courier New" pitchFamily="49" charset="0"/>
                <a:cs typeface="Courier New" pitchFamily="49" charset="0"/>
              </a:rPr>
              <a:t>IZBOOL cs_searchCriteriaFail(CSint **allvars, int nbVars,</a:t>
            </a:r>
          </a:p>
          <a:p>
            <a:r>
              <a:rPr lang="en-US" altLang="ja-JP" sz="1600">
                <a:latin typeface="Courier New" pitchFamily="49" charset="0"/>
                <a:cs typeface="Courier New" pitchFamily="49" charset="0"/>
              </a:rPr>
              <a:t>           int (*findFreeVar)(CSint **allvars, int nbVars),</a:t>
            </a:r>
          </a:p>
          <a:p>
            <a:r>
              <a:rPr lang="en-US" altLang="ja-JP" sz="1600">
                <a:latin typeface="Courier New" pitchFamily="49" charset="0"/>
                <a:cs typeface="Courier New" pitchFamily="49" charset="0"/>
              </a:rPr>
              <a:t>           int (*criteria)(int index, int val),</a:t>
            </a:r>
          </a:p>
          <a:p>
            <a:r>
              <a:rPr lang="en-US" altLang="ja-JP" sz="1600">
                <a:latin typeface="Courier New" pitchFamily="49" charset="0"/>
                <a:cs typeface="Courier New" pitchFamily="49" charset="0"/>
              </a:rPr>
              <a:t>           int NbFailsMax)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641350" y="5133975"/>
            <a:ext cx="792163" cy="50323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v1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1557338" y="5133975"/>
            <a:ext cx="792162" cy="50323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v2</a:t>
            </a:r>
            <a:endParaRPr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2513013" y="5133975"/>
            <a:ext cx="792162" cy="50323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v3</a:t>
            </a:r>
            <a:endParaRPr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457575" y="5133975"/>
            <a:ext cx="792163" cy="50323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…</a:t>
            </a:r>
            <a:endParaRPr lang="ja-JP" altLang="en-US" dirty="0"/>
          </a:p>
        </p:txBody>
      </p:sp>
      <p:cxnSp>
        <p:nvCxnSpPr>
          <p:cNvPr id="10" name="直線矢印コネクタ 9"/>
          <p:cNvCxnSpPr>
            <a:endCxn id="6" idx="0"/>
          </p:cNvCxnSpPr>
          <p:nvPr/>
        </p:nvCxnSpPr>
        <p:spPr>
          <a:xfrm flipH="1">
            <a:off x="1952625" y="4238625"/>
            <a:ext cx="288925" cy="89535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>
            <a:endCxn id="5" idx="0"/>
          </p:cNvCxnSpPr>
          <p:nvPr/>
        </p:nvCxnSpPr>
        <p:spPr>
          <a:xfrm flipH="1">
            <a:off x="1036638" y="4238625"/>
            <a:ext cx="1204912" cy="89535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025" name="テキスト ボックス 13"/>
          <p:cNvSpPr txBox="1">
            <a:spLocks noChangeArrowheads="1"/>
          </p:cNvSpPr>
          <p:nvPr/>
        </p:nvSpPr>
        <p:spPr bwMode="auto">
          <a:xfrm>
            <a:off x="415925" y="3482975"/>
            <a:ext cx="32131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HGP創英角ｺﾞｼｯｸUB" pitchFamily="50" charset="-128"/>
              </a:rPr>
              <a:t>Controls variable selection order to instantiate</a:t>
            </a:r>
            <a:endParaRPr lang="ja-JP" altLang="en-US">
              <a:latin typeface="HGP創英角ｺﾞｼｯｸUB" pitchFamily="50" charset="-128"/>
            </a:endParaRPr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2241550" y="4238625"/>
            <a:ext cx="1466850" cy="89535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フリーフォーム 20"/>
          <p:cNvSpPr/>
          <p:nvPr/>
        </p:nvSpPr>
        <p:spPr>
          <a:xfrm>
            <a:off x="708025" y="2406650"/>
            <a:ext cx="1082675" cy="1081088"/>
          </a:xfrm>
          <a:custGeom>
            <a:avLst/>
            <a:gdLst>
              <a:gd name="connsiteX0" fmla="*/ 1365160 w 1365160"/>
              <a:gd name="connsiteY0" fmla="*/ 0 h 1236372"/>
              <a:gd name="connsiteX1" fmla="*/ 695459 w 1365160"/>
              <a:gd name="connsiteY1" fmla="*/ 540913 h 1236372"/>
              <a:gd name="connsiteX2" fmla="*/ 128789 w 1365160"/>
              <a:gd name="connsiteY2" fmla="*/ 1107584 h 1236372"/>
              <a:gd name="connsiteX3" fmla="*/ 0 w 1365160"/>
              <a:gd name="connsiteY3" fmla="*/ 1236372 h 1236372"/>
              <a:gd name="connsiteX0" fmla="*/ 1365160 w 1365160"/>
              <a:gd name="connsiteY0" fmla="*/ 0 h 1236372"/>
              <a:gd name="connsiteX1" fmla="*/ 695459 w 1365160"/>
              <a:gd name="connsiteY1" fmla="*/ 540913 h 1236372"/>
              <a:gd name="connsiteX2" fmla="*/ 296214 w 1365160"/>
              <a:gd name="connsiteY2" fmla="*/ 734096 h 1236372"/>
              <a:gd name="connsiteX3" fmla="*/ 0 w 1365160"/>
              <a:gd name="connsiteY3" fmla="*/ 1236372 h 1236372"/>
              <a:gd name="connsiteX0" fmla="*/ 1365160 w 1365160"/>
              <a:gd name="connsiteY0" fmla="*/ 0 h 1236372"/>
              <a:gd name="connsiteX1" fmla="*/ 412124 w 1365160"/>
              <a:gd name="connsiteY1" fmla="*/ 334851 h 1236372"/>
              <a:gd name="connsiteX2" fmla="*/ 296214 w 1365160"/>
              <a:gd name="connsiteY2" fmla="*/ 734096 h 1236372"/>
              <a:gd name="connsiteX3" fmla="*/ 0 w 1365160"/>
              <a:gd name="connsiteY3" fmla="*/ 1236372 h 1236372"/>
              <a:gd name="connsiteX0" fmla="*/ 1081825 w 1081825"/>
              <a:gd name="connsiteY0" fmla="*/ 0 h 1171978"/>
              <a:gd name="connsiteX1" fmla="*/ 128789 w 1081825"/>
              <a:gd name="connsiteY1" fmla="*/ 334851 h 1171978"/>
              <a:gd name="connsiteX2" fmla="*/ 12879 w 1081825"/>
              <a:gd name="connsiteY2" fmla="*/ 734096 h 1171978"/>
              <a:gd name="connsiteX3" fmla="*/ 0 w 1081825"/>
              <a:gd name="connsiteY3" fmla="*/ 1171978 h 1171978"/>
              <a:gd name="connsiteX0" fmla="*/ 1199648 w 1199648"/>
              <a:gd name="connsiteY0" fmla="*/ 0 h 1171978"/>
              <a:gd name="connsiteX1" fmla="*/ 246612 w 1199648"/>
              <a:gd name="connsiteY1" fmla="*/ 334851 h 1171978"/>
              <a:gd name="connsiteX2" fmla="*/ 130702 w 1199648"/>
              <a:gd name="connsiteY2" fmla="*/ 734096 h 1171978"/>
              <a:gd name="connsiteX3" fmla="*/ 117823 w 1199648"/>
              <a:gd name="connsiteY3" fmla="*/ 1171978 h 1171978"/>
              <a:gd name="connsiteX0" fmla="*/ 1199648 w 1199648"/>
              <a:gd name="connsiteY0" fmla="*/ 0 h 1171978"/>
              <a:gd name="connsiteX1" fmla="*/ 246612 w 1199648"/>
              <a:gd name="connsiteY1" fmla="*/ 334851 h 1171978"/>
              <a:gd name="connsiteX2" fmla="*/ 130702 w 1199648"/>
              <a:gd name="connsiteY2" fmla="*/ 734096 h 1171978"/>
              <a:gd name="connsiteX3" fmla="*/ 117823 w 1199648"/>
              <a:gd name="connsiteY3" fmla="*/ 1171978 h 1171978"/>
              <a:gd name="connsiteX0" fmla="*/ 1081825 w 1081825"/>
              <a:gd name="connsiteY0" fmla="*/ 0 h 1171978"/>
              <a:gd name="connsiteX1" fmla="*/ 128789 w 1081825"/>
              <a:gd name="connsiteY1" fmla="*/ 334851 h 1171978"/>
              <a:gd name="connsiteX2" fmla="*/ 0 w 1081825"/>
              <a:gd name="connsiteY2" fmla="*/ 1171978 h 1171978"/>
              <a:gd name="connsiteX0" fmla="*/ 1081825 w 1081825"/>
              <a:gd name="connsiteY0" fmla="*/ 0 h 1171978"/>
              <a:gd name="connsiteX1" fmla="*/ 128789 w 1081825"/>
              <a:gd name="connsiteY1" fmla="*/ 334851 h 1171978"/>
              <a:gd name="connsiteX2" fmla="*/ 0 w 1081825"/>
              <a:gd name="connsiteY2" fmla="*/ 1171978 h 1171978"/>
              <a:gd name="connsiteX0" fmla="*/ 1081825 w 1081825"/>
              <a:gd name="connsiteY0" fmla="*/ 0 h 1081826"/>
              <a:gd name="connsiteX1" fmla="*/ 128789 w 1081825"/>
              <a:gd name="connsiteY1" fmla="*/ 334851 h 1081826"/>
              <a:gd name="connsiteX2" fmla="*/ 0 w 1081825"/>
              <a:gd name="connsiteY2" fmla="*/ 1081826 h 1081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1825" h="1081826">
                <a:moveTo>
                  <a:pt x="1081825" y="0"/>
                </a:moveTo>
                <a:cubicBezTo>
                  <a:pt x="631064" y="49369"/>
                  <a:pt x="309093" y="154547"/>
                  <a:pt x="128789" y="334851"/>
                </a:cubicBezTo>
                <a:cubicBezTo>
                  <a:pt x="-51515" y="515155"/>
                  <a:pt x="26831" y="907425"/>
                  <a:pt x="0" y="1081826"/>
                </a:cubicBezTo>
              </a:path>
            </a:pathLst>
          </a:custGeom>
          <a:noFill/>
          <a:ln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6624638" y="3986213"/>
            <a:ext cx="792162" cy="50323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V</a:t>
            </a:r>
            <a:r>
              <a:rPr lang="en-US" altLang="ja-JP" sz="1400" dirty="0"/>
              <a:t>n</a:t>
            </a:r>
            <a:endParaRPr lang="ja-JP" altLang="en-US" sz="1400" dirty="0"/>
          </a:p>
        </p:txBody>
      </p:sp>
      <p:sp>
        <p:nvSpPr>
          <p:cNvPr id="86029" name="テキスト ボックス 22"/>
          <p:cNvSpPr txBox="1">
            <a:spLocks noChangeArrowheads="1"/>
          </p:cNvSpPr>
          <p:nvPr/>
        </p:nvSpPr>
        <p:spPr bwMode="auto">
          <a:xfrm>
            <a:off x="4716463" y="3487738"/>
            <a:ext cx="32115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HGP創英角ｺﾞｼｯｸUB" pitchFamily="50" charset="-128"/>
              </a:rPr>
              <a:t>Controls value selection order to assign</a:t>
            </a:r>
            <a:endParaRPr lang="ja-JP" altLang="en-US">
              <a:latin typeface="HGP創英角ｺﾞｼｯｸUB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5105400" y="5133975"/>
            <a:ext cx="792163" cy="50323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1</a:t>
            </a:r>
            <a:endParaRPr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6061075" y="5133975"/>
            <a:ext cx="792163" cy="50323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2</a:t>
            </a:r>
            <a:endParaRPr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7019925" y="5133975"/>
            <a:ext cx="792163" cy="50323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3</a:t>
            </a:r>
            <a:endParaRPr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7943850" y="5133975"/>
            <a:ext cx="792163" cy="50323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…</a:t>
            </a:r>
            <a:endParaRPr lang="ja-JP" altLang="en-US" dirty="0"/>
          </a:p>
        </p:txBody>
      </p:sp>
      <p:cxnSp>
        <p:nvCxnSpPr>
          <p:cNvPr id="29" name="直線矢印コネクタ 28"/>
          <p:cNvCxnSpPr>
            <a:stCxn id="22" idx="2"/>
            <a:endCxn id="24" idx="0"/>
          </p:cNvCxnSpPr>
          <p:nvPr/>
        </p:nvCxnSpPr>
        <p:spPr>
          <a:xfrm flipH="1">
            <a:off x="5500688" y="4489450"/>
            <a:ext cx="1519237" cy="644525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>
            <a:stCxn id="22" idx="2"/>
            <a:endCxn id="25" idx="0"/>
          </p:cNvCxnSpPr>
          <p:nvPr/>
        </p:nvCxnSpPr>
        <p:spPr>
          <a:xfrm flipH="1">
            <a:off x="6457950" y="4489450"/>
            <a:ext cx="561975" cy="644525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>
            <a:stCxn id="22" idx="2"/>
            <a:endCxn id="27" idx="0"/>
          </p:cNvCxnSpPr>
          <p:nvPr/>
        </p:nvCxnSpPr>
        <p:spPr>
          <a:xfrm>
            <a:off x="7019925" y="4489450"/>
            <a:ext cx="1320800" cy="644525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フリーフォーム 36"/>
          <p:cNvSpPr/>
          <p:nvPr/>
        </p:nvSpPr>
        <p:spPr>
          <a:xfrm>
            <a:off x="6103938" y="2754313"/>
            <a:ext cx="428625" cy="746125"/>
          </a:xfrm>
          <a:custGeom>
            <a:avLst/>
            <a:gdLst>
              <a:gd name="connsiteX0" fmla="*/ 1262130 w 1327368"/>
              <a:gd name="connsiteY0" fmla="*/ 656823 h 656823"/>
              <a:gd name="connsiteX1" fmla="*/ 1184857 w 1327368"/>
              <a:gd name="connsiteY1" fmla="*/ 412124 h 656823"/>
              <a:gd name="connsiteX2" fmla="*/ 0 w 1327368"/>
              <a:gd name="connsiteY2" fmla="*/ 0 h 656823"/>
              <a:gd name="connsiteX0" fmla="*/ 193184 w 242372"/>
              <a:gd name="connsiteY0" fmla="*/ 746975 h 746975"/>
              <a:gd name="connsiteX1" fmla="*/ 115911 w 242372"/>
              <a:gd name="connsiteY1" fmla="*/ 502276 h 746975"/>
              <a:gd name="connsiteX2" fmla="*/ 0 w 242372"/>
              <a:gd name="connsiteY2" fmla="*/ 0 h 746975"/>
              <a:gd name="connsiteX0" fmla="*/ 193184 w 428524"/>
              <a:gd name="connsiteY0" fmla="*/ 746975 h 746975"/>
              <a:gd name="connsiteX1" fmla="*/ 425004 w 428524"/>
              <a:gd name="connsiteY1" fmla="*/ 399245 h 746975"/>
              <a:gd name="connsiteX2" fmla="*/ 0 w 428524"/>
              <a:gd name="connsiteY2" fmla="*/ 0 h 746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8524" h="746975">
                <a:moveTo>
                  <a:pt x="193184" y="746975"/>
                </a:moveTo>
                <a:cubicBezTo>
                  <a:pt x="259725" y="679360"/>
                  <a:pt x="457201" y="523741"/>
                  <a:pt x="425004" y="399245"/>
                </a:cubicBezTo>
                <a:cubicBezTo>
                  <a:pt x="392807" y="274749"/>
                  <a:pt x="487251" y="151327"/>
                  <a:pt x="0" y="0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cxnSp>
        <p:nvCxnSpPr>
          <p:cNvPr id="38" name="直線矢印コネクタ 37"/>
          <p:cNvCxnSpPr>
            <a:endCxn id="7" idx="0"/>
          </p:cNvCxnSpPr>
          <p:nvPr/>
        </p:nvCxnSpPr>
        <p:spPr>
          <a:xfrm>
            <a:off x="2249488" y="4238625"/>
            <a:ext cx="658812" cy="89535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>
            <a:endCxn id="26" idx="0"/>
          </p:cNvCxnSpPr>
          <p:nvPr/>
        </p:nvCxnSpPr>
        <p:spPr>
          <a:xfrm>
            <a:off x="6989763" y="4503738"/>
            <a:ext cx="427037" cy="630237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jpeg"/></Relationships>
</file>

<file path=ppt/theme/theme1.xml><?xml version="1.0" encoding="utf-8"?>
<a:theme xmlns:a="http://schemas.openxmlformats.org/drawingml/2006/main" name="3_プレゼンテンプレート_NDiSロゴ">
  <a:themeElements>
    <a:clrScheme name="3_プレゼンテンプレート_NDiSロゴ 1">
      <a:dk1>
        <a:srgbClr val="000000"/>
      </a:dk1>
      <a:lt1>
        <a:srgbClr val="FFFFFF"/>
      </a:lt1>
      <a:dk2>
        <a:srgbClr val="333333"/>
      </a:dk2>
      <a:lt2>
        <a:srgbClr val="E1E7F3"/>
      </a:lt2>
      <a:accent1>
        <a:srgbClr val="C2CEE6"/>
      </a:accent1>
      <a:accent2>
        <a:srgbClr val="6785C1"/>
      </a:accent2>
      <a:accent3>
        <a:srgbClr val="FFFFFF"/>
      </a:accent3>
      <a:accent4>
        <a:srgbClr val="000000"/>
      </a:accent4>
      <a:accent5>
        <a:srgbClr val="DDE3F0"/>
      </a:accent5>
      <a:accent6>
        <a:srgbClr val="5D78AF"/>
      </a:accent6>
      <a:hlink>
        <a:srgbClr val="0000FF"/>
      </a:hlink>
      <a:folHlink>
        <a:srgbClr val="800080"/>
      </a:folHlink>
    </a:clrScheme>
    <a:fontScheme name="3_プレゼンテンプレート_NDiSロゴ">
      <a:majorFont>
        <a:latin typeface="HGP創英角ｺﾞｼｯｸUB"/>
        <a:ea typeface="HGP創英角ｺﾞｼｯｸUB"/>
        <a:cs typeface=""/>
      </a:majorFont>
      <a:minorFont>
        <a:latin typeface="HGP創英角ｺﾞｼｯｸU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プレゼンテンプレート_NDiSロゴ 1">
        <a:dk1>
          <a:srgbClr val="000000"/>
        </a:dk1>
        <a:lt1>
          <a:srgbClr val="FFFFFF"/>
        </a:lt1>
        <a:dk2>
          <a:srgbClr val="333333"/>
        </a:dk2>
        <a:lt2>
          <a:srgbClr val="E1E7F3"/>
        </a:lt2>
        <a:accent1>
          <a:srgbClr val="C2CEE6"/>
        </a:accent1>
        <a:accent2>
          <a:srgbClr val="6785C1"/>
        </a:accent2>
        <a:accent3>
          <a:srgbClr val="FFFFFF"/>
        </a:accent3>
        <a:accent4>
          <a:srgbClr val="000000"/>
        </a:accent4>
        <a:accent5>
          <a:srgbClr val="DDE3F0"/>
        </a:accent5>
        <a:accent6>
          <a:srgbClr val="5D78A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プレゼンテンプレート_NDiSロゴ">
  <a:themeElements>
    <a:clrScheme name="1_プレゼンテンプレート_NDiSロゴ 1">
      <a:dk1>
        <a:srgbClr val="000000"/>
      </a:dk1>
      <a:lt1>
        <a:srgbClr val="FFFFFF"/>
      </a:lt1>
      <a:dk2>
        <a:srgbClr val="333333"/>
      </a:dk2>
      <a:lt2>
        <a:srgbClr val="E1E7F3"/>
      </a:lt2>
      <a:accent1>
        <a:srgbClr val="C2CEE6"/>
      </a:accent1>
      <a:accent2>
        <a:srgbClr val="6785C1"/>
      </a:accent2>
      <a:accent3>
        <a:srgbClr val="FFFFFF"/>
      </a:accent3>
      <a:accent4>
        <a:srgbClr val="000000"/>
      </a:accent4>
      <a:accent5>
        <a:srgbClr val="DDE3F0"/>
      </a:accent5>
      <a:accent6>
        <a:srgbClr val="5D78AF"/>
      </a:accent6>
      <a:hlink>
        <a:srgbClr val="0000FF"/>
      </a:hlink>
      <a:folHlink>
        <a:srgbClr val="800080"/>
      </a:folHlink>
    </a:clrScheme>
    <a:fontScheme name="1_プレゼンテンプレート_NDiSロゴ">
      <a:majorFont>
        <a:latin typeface="HGP創英角ｺﾞｼｯｸUB"/>
        <a:ea typeface="HGP創英角ｺﾞｼｯｸUB"/>
        <a:cs typeface=""/>
      </a:majorFont>
      <a:minorFont>
        <a:latin typeface="HGP創英角ｺﾞｼｯｸU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プレゼンテンプレート_NDiSロゴ 1">
        <a:dk1>
          <a:srgbClr val="000000"/>
        </a:dk1>
        <a:lt1>
          <a:srgbClr val="FFFFFF"/>
        </a:lt1>
        <a:dk2>
          <a:srgbClr val="333333"/>
        </a:dk2>
        <a:lt2>
          <a:srgbClr val="E1E7F3"/>
        </a:lt2>
        <a:accent1>
          <a:srgbClr val="C2CEE6"/>
        </a:accent1>
        <a:accent2>
          <a:srgbClr val="6785C1"/>
        </a:accent2>
        <a:accent3>
          <a:srgbClr val="FFFFFF"/>
        </a:accent3>
        <a:accent4>
          <a:srgbClr val="000000"/>
        </a:accent4>
        <a:accent5>
          <a:srgbClr val="DDE3F0"/>
        </a:accent5>
        <a:accent6>
          <a:srgbClr val="5D78A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プレゼンテンプレート_NDiSロゴ">
  <a:themeElements>
    <a:clrScheme name="プレゼンテンプレート_NDiSロゴ 1">
      <a:dk1>
        <a:srgbClr val="000000"/>
      </a:dk1>
      <a:lt1>
        <a:srgbClr val="FFFFFF"/>
      </a:lt1>
      <a:dk2>
        <a:srgbClr val="333333"/>
      </a:dk2>
      <a:lt2>
        <a:srgbClr val="E1E7F3"/>
      </a:lt2>
      <a:accent1>
        <a:srgbClr val="C2CEE6"/>
      </a:accent1>
      <a:accent2>
        <a:srgbClr val="6785C1"/>
      </a:accent2>
      <a:accent3>
        <a:srgbClr val="FFFFFF"/>
      </a:accent3>
      <a:accent4>
        <a:srgbClr val="000000"/>
      </a:accent4>
      <a:accent5>
        <a:srgbClr val="DDE3F0"/>
      </a:accent5>
      <a:accent6>
        <a:srgbClr val="5D78AF"/>
      </a:accent6>
      <a:hlink>
        <a:srgbClr val="0000FF"/>
      </a:hlink>
      <a:folHlink>
        <a:srgbClr val="800080"/>
      </a:folHlink>
    </a:clrScheme>
    <a:fontScheme name="プレゼンテンプレート_NDiSロゴ">
      <a:majorFont>
        <a:latin typeface="HGP創英角ｺﾞｼｯｸUB"/>
        <a:ea typeface="HGP創英角ｺﾞｼｯｸUB"/>
        <a:cs typeface=""/>
      </a:majorFont>
      <a:minorFont>
        <a:latin typeface="HGP創英角ｺﾞｼｯｸU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プレゼンテンプレート_NDiSロゴ 1">
        <a:dk1>
          <a:srgbClr val="000000"/>
        </a:dk1>
        <a:lt1>
          <a:srgbClr val="FFFFFF"/>
        </a:lt1>
        <a:dk2>
          <a:srgbClr val="333333"/>
        </a:dk2>
        <a:lt2>
          <a:srgbClr val="E1E7F3"/>
        </a:lt2>
        <a:accent1>
          <a:srgbClr val="C2CEE6"/>
        </a:accent1>
        <a:accent2>
          <a:srgbClr val="6785C1"/>
        </a:accent2>
        <a:accent3>
          <a:srgbClr val="FFFFFF"/>
        </a:accent3>
        <a:accent4>
          <a:srgbClr val="000000"/>
        </a:accent4>
        <a:accent5>
          <a:srgbClr val="DDE3F0"/>
        </a:accent5>
        <a:accent6>
          <a:srgbClr val="5D78A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プレゼンテンプレート_NDiSロゴ">
  <a:themeElements>
    <a:clrScheme name="2_プレゼンテンプレート_NDiSロゴ 1">
      <a:dk1>
        <a:srgbClr val="000000"/>
      </a:dk1>
      <a:lt1>
        <a:srgbClr val="FFFFFF"/>
      </a:lt1>
      <a:dk2>
        <a:srgbClr val="333333"/>
      </a:dk2>
      <a:lt2>
        <a:srgbClr val="E1E7F3"/>
      </a:lt2>
      <a:accent1>
        <a:srgbClr val="C2CEE6"/>
      </a:accent1>
      <a:accent2>
        <a:srgbClr val="6785C1"/>
      </a:accent2>
      <a:accent3>
        <a:srgbClr val="FFFFFF"/>
      </a:accent3>
      <a:accent4>
        <a:srgbClr val="000000"/>
      </a:accent4>
      <a:accent5>
        <a:srgbClr val="DDE3F0"/>
      </a:accent5>
      <a:accent6>
        <a:srgbClr val="5D78AF"/>
      </a:accent6>
      <a:hlink>
        <a:srgbClr val="0000FF"/>
      </a:hlink>
      <a:folHlink>
        <a:srgbClr val="800080"/>
      </a:folHlink>
    </a:clrScheme>
    <a:fontScheme name="2_プレゼンテンプレート_NDiSロゴ">
      <a:majorFont>
        <a:latin typeface="HGP創英角ｺﾞｼｯｸUB"/>
        <a:ea typeface="HGP創英角ｺﾞｼｯｸUB"/>
        <a:cs typeface=""/>
      </a:majorFont>
      <a:minorFont>
        <a:latin typeface="HGP創英角ｺﾞｼｯｸU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プレゼンテンプレート_NDiSロゴ 1">
        <a:dk1>
          <a:srgbClr val="000000"/>
        </a:dk1>
        <a:lt1>
          <a:srgbClr val="FFFFFF"/>
        </a:lt1>
        <a:dk2>
          <a:srgbClr val="333333"/>
        </a:dk2>
        <a:lt2>
          <a:srgbClr val="E1E7F3"/>
        </a:lt2>
        <a:accent1>
          <a:srgbClr val="C2CEE6"/>
        </a:accent1>
        <a:accent2>
          <a:srgbClr val="6785C1"/>
        </a:accent2>
        <a:accent3>
          <a:srgbClr val="FFFFFF"/>
        </a:accent3>
        <a:accent4>
          <a:srgbClr val="000000"/>
        </a:accent4>
        <a:accent5>
          <a:srgbClr val="DDE3F0"/>
        </a:accent5>
        <a:accent6>
          <a:srgbClr val="5D78A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プレゼンテンプレート_NDiSロゴ">
  <a:themeElements>
    <a:clrScheme name="4_プレゼンテンプレート_NDiSロゴ 1">
      <a:dk1>
        <a:srgbClr val="000000"/>
      </a:dk1>
      <a:lt1>
        <a:srgbClr val="FFFFFF"/>
      </a:lt1>
      <a:dk2>
        <a:srgbClr val="333333"/>
      </a:dk2>
      <a:lt2>
        <a:srgbClr val="E1E7F3"/>
      </a:lt2>
      <a:accent1>
        <a:srgbClr val="C2CEE6"/>
      </a:accent1>
      <a:accent2>
        <a:srgbClr val="6785C1"/>
      </a:accent2>
      <a:accent3>
        <a:srgbClr val="FFFFFF"/>
      </a:accent3>
      <a:accent4>
        <a:srgbClr val="000000"/>
      </a:accent4>
      <a:accent5>
        <a:srgbClr val="DDE3F0"/>
      </a:accent5>
      <a:accent6>
        <a:srgbClr val="5D78AF"/>
      </a:accent6>
      <a:hlink>
        <a:srgbClr val="0000FF"/>
      </a:hlink>
      <a:folHlink>
        <a:srgbClr val="800080"/>
      </a:folHlink>
    </a:clrScheme>
    <a:fontScheme name="4_プレゼンテンプレート_NDiSロゴ">
      <a:majorFont>
        <a:latin typeface="HGP創英角ｺﾞｼｯｸUB"/>
        <a:ea typeface="HGP創英角ｺﾞｼｯｸUB"/>
        <a:cs typeface=""/>
      </a:majorFont>
      <a:minorFont>
        <a:latin typeface="HGP創英角ｺﾞｼｯｸU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プレゼンテンプレート_NDiSロゴ 1">
        <a:dk1>
          <a:srgbClr val="000000"/>
        </a:dk1>
        <a:lt1>
          <a:srgbClr val="FFFFFF"/>
        </a:lt1>
        <a:dk2>
          <a:srgbClr val="333333"/>
        </a:dk2>
        <a:lt2>
          <a:srgbClr val="E1E7F3"/>
        </a:lt2>
        <a:accent1>
          <a:srgbClr val="C2CEE6"/>
        </a:accent1>
        <a:accent2>
          <a:srgbClr val="6785C1"/>
        </a:accent2>
        <a:accent3>
          <a:srgbClr val="FFFFFF"/>
        </a:accent3>
        <a:accent4>
          <a:srgbClr val="000000"/>
        </a:accent4>
        <a:accent5>
          <a:srgbClr val="DDE3F0"/>
        </a:accent5>
        <a:accent6>
          <a:srgbClr val="5D78A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プレゼンテンプレート_NDiSロゴ">
  <a:themeElements>
    <a:clrScheme name="5_プレゼンテンプレート_NDiSロゴ 1">
      <a:dk1>
        <a:srgbClr val="000000"/>
      </a:dk1>
      <a:lt1>
        <a:srgbClr val="FFFFFF"/>
      </a:lt1>
      <a:dk2>
        <a:srgbClr val="333333"/>
      </a:dk2>
      <a:lt2>
        <a:srgbClr val="E1E7F3"/>
      </a:lt2>
      <a:accent1>
        <a:srgbClr val="C2CEE6"/>
      </a:accent1>
      <a:accent2>
        <a:srgbClr val="6785C1"/>
      </a:accent2>
      <a:accent3>
        <a:srgbClr val="FFFFFF"/>
      </a:accent3>
      <a:accent4>
        <a:srgbClr val="000000"/>
      </a:accent4>
      <a:accent5>
        <a:srgbClr val="DDE3F0"/>
      </a:accent5>
      <a:accent6>
        <a:srgbClr val="5D78AF"/>
      </a:accent6>
      <a:hlink>
        <a:srgbClr val="0000FF"/>
      </a:hlink>
      <a:folHlink>
        <a:srgbClr val="800080"/>
      </a:folHlink>
    </a:clrScheme>
    <a:fontScheme name="5_プレゼンテンプレート_NDiSロゴ">
      <a:majorFont>
        <a:latin typeface="HGP創英角ｺﾞｼｯｸUB"/>
        <a:ea typeface="HGP創英角ｺﾞｼｯｸUB"/>
        <a:cs typeface=""/>
      </a:majorFont>
      <a:minorFont>
        <a:latin typeface="HGP創英角ｺﾞｼｯｸU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プレゼンテンプレート_NDiSロゴ 1">
        <a:dk1>
          <a:srgbClr val="000000"/>
        </a:dk1>
        <a:lt1>
          <a:srgbClr val="FFFFFF"/>
        </a:lt1>
        <a:dk2>
          <a:srgbClr val="333333"/>
        </a:dk2>
        <a:lt2>
          <a:srgbClr val="E1E7F3"/>
        </a:lt2>
        <a:accent1>
          <a:srgbClr val="C2CEE6"/>
        </a:accent1>
        <a:accent2>
          <a:srgbClr val="6785C1"/>
        </a:accent2>
        <a:accent3>
          <a:srgbClr val="FFFFFF"/>
        </a:accent3>
        <a:accent4>
          <a:srgbClr val="000000"/>
        </a:accent4>
        <a:accent5>
          <a:srgbClr val="DDE3F0"/>
        </a:accent5>
        <a:accent6>
          <a:srgbClr val="5D78A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1_ウェーブ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ndis</Template>
  <TotalTime>53324</TotalTime>
  <Words>1001</Words>
  <Application>Microsoft Office PowerPoint</Application>
  <PresentationFormat>画面に合わせる (4:3)</PresentationFormat>
  <Paragraphs>334</Paragraphs>
  <Slides>24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デザイン テンプレート</vt:lpstr>
      </vt:variant>
      <vt:variant>
        <vt:i4>7</vt:i4>
      </vt:variant>
      <vt:variant>
        <vt:lpstr>スライド タイトル</vt:lpstr>
      </vt:variant>
      <vt:variant>
        <vt:i4>24</vt:i4>
      </vt:variant>
    </vt:vector>
  </HeadingPairs>
  <TitlesOfParts>
    <vt:vector size="39" baseType="lpstr">
      <vt:lpstr>Arial</vt:lpstr>
      <vt:lpstr>ＭＳ Ｐゴシック</vt:lpstr>
      <vt:lpstr>HGP創英角ｺﾞｼｯｸUB</vt:lpstr>
      <vt:lpstr>Calibri</vt:lpstr>
      <vt:lpstr>Symbol</vt:lpstr>
      <vt:lpstr>Courier New</vt:lpstr>
      <vt:lpstr>Candara</vt:lpstr>
      <vt:lpstr>HGP明朝E</vt:lpstr>
      <vt:lpstr>3_プレゼンテンプレート_NDiSロゴ</vt:lpstr>
      <vt:lpstr>1_プレゼンテンプレート_NDiSロゴ</vt:lpstr>
      <vt:lpstr>プレゼンテンプレート_NDiSロゴ</vt:lpstr>
      <vt:lpstr>2_プレゼンテンプレート_NDiSロゴ</vt:lpstr>
      <vt:lpstr>4_プレゼンテンプレート_NDiSロゴ</vt:lpstr>
      <vt:lpstr>5_プレゼンテンプレート_NDiSロゴ</vt:lpstr>
      <vt:lpstr>1_ウェーブ</vt:lpstr>
      <vt:lpstr>iZ-C A Constraint Programming Library </vt:lpstr>
      <vt:lpstr>About us</vt:lpstr>
      <vt:lpstr>Presentation Overview</vt:lpstr>
      <vt:lpstr>What is iZ-C?</vt:lpstr>
      <vt:lpstr>SEND + MORE = MONEY</vt:lpstr>
      <vt:lpstr>Inside iZ-C</vt:lpstr>
      <vt:lpstr>Mechanisms</vt:lpstr>
      <vt:lpstr>Extensive search</vt:lpstr>
      <vt:lpstr>User control in search</vt:lpstr>
      <vt:lpstr>Save/Restore context</vt:lpstr>
      <vt:lpstr>C# Interface</vt:lpstr>
      <vt:lpstr>Applications in Real world</vt:lpstr>
      <vt:lpstr>Shift-kun</vt:lpstr>
      <vt:lpstr>Film cutting planning</vt:lpstr>
      <vt:lpstr>Train driver rostering (1)</vt:lpstr>
      <vt:lpstr>Train driver rostering (2)</vt:lpstr>
      <vt:lpstr>Train driver rostering (3)</vt:lpstr>
      <vt:lpstr>Train driver rostering (4)</vt:lpstr>
      <vt:lpstr>izplus (FlatZinc Solver)</vt:lpstr>
      <vt:lpstr>Local search with iZ-C (1)</vt:lpstr>
      <vt:lpstr>Local search with iZ-C (2)</vt:lpstr>
      <vt:lpstr>Summary and Conclusion</vt:lpstr>
      <vt:lpstr>Summary and Conclusion</vt:lpstr>
      <vt:lpstr>Appendix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tfuji</dc:creator>
  <cp:lastModifiedBy>fujiwarat</cp:lastModifiedBy>
  <cp:revision>107</cp:revision>
  <cp:lastPrinted>2013-07-13T10:41:05Z</cp:lastPrinted>
  <dcterms:created xsi:type="dcterms:W3CDTF">2013-06-08T14:19:33Z</dcterms:created>
  <dcterms:modified xsi:type="dcterms:W3CDTF">2013-08-23T01:38:13Z</dcterms:modified>
</cp:coreProperties>
</file>